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jpg" ContentType="image/jp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1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1618703" y="1"/>
            <a:ext cx="38100" cy="10287000"/>
          </a:xfrm>
          <a:custGeom>
            <a:avLst/>
            <a:gdLst/>
            <a:ahLst/>
            <a:cxnLst/>
            <a:rect l="l" t="t" r="r" b="b"/>
            <a:pathLst>
              <a:path w="38100" h="10287000">
                <a:moveTo>
                  <a:pt x="38099" y="10286998"/>
                </a:moveTo>
                <a:lnTo>
                  <a:pt x="0" y="10286998"/>
                </a:lnTo>
                <a:lnTo>
                  <a:pt x="0" y="0"/>
                </a:lnTo>
                <a:lnTo>
                  <a:pt x="38099" y="0"/>
                </a:lnTo>
                <a:lnTo>
                  <a:pt x="38099" y="10286998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33581" y="552083"/>
            <a:ext cx="6220837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865537" y="4545659"/>
            <a:ext cx="8556925" cy="48094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jpg"/><Relationship Id="rId4" Type="http://schemas.openxmlformats.org/officeDocument/2006/relationships/image" Target="../media/image12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4688830" y="2854267"/>
            <a:ext cx="9449435" cy="0"/>
          </a:xfrm>
          <a:custGeom>
            <a:avLst/>
            <a:gdLst/>
            <a:ahLst/>
            <a:cxnLst/>
            <a:rect l="l" t="t" r="r" b="b"/>
            <a:pathLst>
              <a:path w="9449435" h="0">
                <a:moveTo>
                  <a:pt x="0" y="0"/>
                </a:moveTo>
                <a:lnTo>
                  <a:pt x="9448902" y="0"/>
                </a:lnTo>
              </a:path>
            </a:pathLst>
          </a:custGeom>
          <a:ln w="76199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885617" y="316187"/>
            <a:ext cx="1704974" cy="17049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31119" y="320589"/>
            <a:ext cx="2943224" cy="19811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841583" y="838420"/>
            <a:ext cx="11055350" cy="6350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0" spc="110">
                <a:latin typeface="Verdana"/>
                <a:cs typeface="Verdana"/>
              </a:rPr>
              <a:t>UNIVERSIDAD</a:t>
            </a:r>
            <a:r>
              <a:rPr dirty="0" sz="4000" spc="245">
                <a:latin typeface="Verdana"/>
                <a:cs typeface="Verdana"/>
              </a:rPr>
              <a:t> </a:t>
            </a:r>
            <a:r>
              <a:rPr dirty="0" sz="4000" spc="330">
                <a:latin typeface="Verdana"/>
                <a:cs typeface="Verdana"/>
              </a:rPr>
              <a:t>AUTÓNOMA</a:t>
            </a:r>
            <a:r>
              <a:rPr dirty="0" sz="4000" spc="250">
                <a:latin typeface="Verdana"/>
                <a:cs typeface="Verdana"/>
              </a:rPr>
              <a:t> </a:t>
            </a:r>
            <a:r>
              <a:rPr dirty="0" sz="4000" spc="30">
                <a:latin typeface="Verdana"/>
                <a:cs typeface="Verdana"/>
              </a:rPr>
              <a:t>DE</a:t>
            </a:r>
            <a:r>
              <a:rPr dirty="0" sz="4000" spc="250">
                <a:latin typeface="Verdana"/>
                <a:cs typeface="Verdana"/>
              </a:rPr>
              <a:t> </a:t>
            </a:r>
            <a:r>
              <a:rPr dirty="0" sz="4000" spc="229">
                <a:latin typeface="Verdana"/>
                <a:cs typeface="Verdana"/>
              </a:rPr>
              <a:t>CHIAPAS</a:t>
            </a:r>
            <a:endParaRPr sz="40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927628" y="1759526"/>
            <a:ext cx="8972550" cy="1837689"/>
          </a:xfrm>
          <a:prstGeom prst="rect">
            <a:avLst/>
          </a:prstGeom>
        </p:spPr>
        <p:txBody>
          <a:bodyPr wrap="square" lIns="0" tIns="50165" rIns="0" bIns="0" rtlCol="0" vert="horz">
            <a:spAutoFit/>
          </a:bodyPr>
          <a:lstStyle/>
          <a:p>
            <a:pPr marL="1559560" marR="5080" indent="-1547495">
              <a:lnSpc>
                <a:spcPts val="2630"/>
              </a:lnSpc>
              <a:spcBef>
                <a:spcPts val="395"/>
              </a:spcBef>
            </a:pPr>
            <a:r>
              <a:rPr dirty="0" sz="2400" spc="290">
                <a:solidFill>
                  <a:srgbClr val="FFFFFF"/>
                </a:solidFill>
                <a:latin typeface="Verdana"/>
                <a:cs typeface="Verdana"/>
              </a:rPr>
              <a:t>LICENCIATURA</a:t>
            </a:r>
            <a:r>
              <a:rPr dirty="0" sz="2400" spc="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320">
                <a:solidFill>
                  <a:srgbClr val="FFFFFF"/>
                </a:solidFill>
                <a:latin typeface="Verdana"/>
                <a:cs typeface="Verdana"/>
              </a:rPr>
              <a:t>EN</a:t>
            </a:r>
            <a:r>
              <a:rPr dirty="0" sz="2400" spc="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190">
                <a:solidFill>
                  <a:srgbClr val="FFFFFF"/>
                </a:solidFill>
                <a:latin typeface="Verdana"/>
                <a:cs typeface="Verdana"/>
              </a:rPr>
              <a:t>INGENIERIA</a:t>
            </a:r>
            <a:r>
              <a:rPr dirty="0" sz="2400" spc="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320">
                <a:solidFill>
                  <a:srgbClr val="FFFFFF"/>
                </a:solidFill>
                <a:latin typeface="Verdana"/>
                <a:cs typeface="Verdana"/>
              </a:rPr>
              <a:t>EN</a:t>
            </a:r>
            <a:r>
              <a:rPr dirty="0" sz="2400" spc="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340">
                <a:solidFill>
                  <a:srgbClr val="FFFFFF"/>
                </a:solidFill>
                <a:latin typeface="Verdana"/>
                <a:cs typeface="Verdana"/>
              </a:rPr>
              <a:t>DESARROLLO </a:t>
            </a:r>
            <a:r>
              <a:rPr dirty="0" sz="2400" spc="-8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30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2400" spc="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285">
                <a:solidFill>
                  <a:srgbClr val="FFFFFF"/>
                </a:solidFill>
                <a:latin typeface="Verdana"/>
                <a:cs typeface="Verdana"/>
              </a:rPr>
              <a:t>TECNOLOGIAS</a:t>
            </a:r>
            <a:r>
              <a:rPr dirty="0" sz="2400" spc="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240">
                <a:solidFill>
                  <a:srgbClr val="FFFFFF"/>
                </a:solidFill>
                <a:latin typeface="Verdana"/>
                <a:cs typeface="Verdana"/>
              </a:rPr>
              <a:t>DE</a:t>
            </a:r>
            <a:r>
              <a:rPr dirty="0" sz="2400" spc="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355">
                <a:solidFill>
                  <a:srgbClr val="FFFFFF"/>
                </a:solidFill>
                <a:latin typeface="Verdana"/>
                <a:cs typeface="Verdana"/>
              </a:rPr>
              <a:t>SOFTWARE</a:t>
            </a:r>
            <a:endParaRPr sz="2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300">
              <a:latin typeface="Verdana"/>
              <a:cs typeface="Verdana"/>
            </a:endParaRPr>
          </a:p>
          <a:p>
            <a:pPr algn="ctr" marR="403860">
              <a:lnSpc>
                <a:spcPct val="100000"/>
              </a:lnSpc>
            </a:pPr>
            <a:r>
              <a:rPr dirty="0" sz="2850" spc="305" b="1">
                <a:solidFill>
                  <a:srgbClr val="FFFFFF"/>
                </a:solidFill>
                <a:latin typeface="Trebuchet MS"/>
                <a:cs typeface="Trebuchet MS"/>
              </a:rPr>
              <a:t>ANALISIS</a:t>
            </a:r>
            <a:r>
              <a:rPr dirty="0" sz="2850" spc="10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165" b="1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50" spc="11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280" b="1">
                <a:solidFill>
                  <a:srgbClr val="FFFFFF"/>
                </a:solidFill>
                <a:latin typeface="Trebuchet MS"/>
                <a:cs typeface="Trebuchet MS"/>
              </a:rPr>
              <a:t>VULNERABILIDADES</a:t>
            </a:r>
            <a:endParaRPr sz="285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ctr" marL="539750">
              <a:lnSpc>
                <a:spcPct val="100000"/>
              </a:lnSpc>
              <a:spcBef>
                <a:spcPts val="100"/>
              </a:spcBef>
            </a:pPr>
            <a:r>
              <a:rPr dirty="0" spc="100"/>
              <a:t>Alumno:</a:t>
            </a:r>
            <a:r>
              <a:rPr dirty="0" spc="160"/>
              <a:t> </a:t>
            </a:r>
            <a:r>
              <a:rPr dirty="0" spc="105"/>
              <a:t>Luis</a:t>
            </a:r>
            <a:r>
              <a:rPr dirty="0" spc="160"/>
              <a:t> </a:t>
            </a:r>
            <a:r>
              <a:rPr dirty="0" spc="310"/>
              <a:t>Gerardo</a:t>
            </a:r>
            <a:r>
              <a:rPr dirty="0" spc="165"/>
              <a:t> </a:t>
            </a:r>
            <a:r>
              <a:rPr dirty="0" spc="250"/>
              <a:t>Mendoza</a:t>
            </a:r>
            <a:r>
              <a:rPr dirty="0" spc="160"/>
              <a:t> </a:t>
            </a:r>
            <a:r>
              <a:rPr dirty="0" spc="200"/>
              <a:t>Gómez</a:t>
            </a:r>
          </a:p>
          <a:p>
            <a:pPr algn="ctr" marL="939800" marR="392430">
              <a:lnSpc>
                <a:spcPct val="182500"/>
              </a:lnSpc>
            </a:pPr>
            <a:r>
              <a:rPr dirty="0" spc="190"/>
              <a:t>Docente: </a:t>
            </a:r>
            <a:r>
              <a:rPr dirty="0" spc="150"/>
              <a:t>Dr. </a:t>
            </a:r>
            <a:r>
              <a:rPr dirty="0" spc="105"/>
              <a:t>Luis </a:t>
            </a:r>
            <a:r>
              <a:rPr dirty="0" spc="229"/>
              <a:t>Gutierrez </a:t>
            </a:r>
            <a:r>
              <a:rPr dirty="0" spc="290"/>
              <a:t>Alfaro </a:t>
            </a:r>
            <a:r>
              <a:rPr dirty="0" spc="-919"/>
              <a:t> </a:t>
            </a:r>
            <a:r>
              <a:rPr dirty="0" spc="240"/>
              <a:t>Semestre:</a:t>
            </a:r>
            <a:r>
              <a:rPr dirty="0" spc="165"/>
              <a:t> </a:t>
            </a:r>
            <a:r>
              <a:rPr dirty="0" spc="-285"/>
              <a:t>7</a:t>
            </a:r>
          </a:p>
          <a:p>
            <a:pPr marL="539750">
              <a:lnSpc>
                <a:spcPct val="100000"/>
              </a:lnSpc>
              <a:spcBef>
                <a:spcPts val="50"/>
              </a:spcBef>
            </a:pPr>
            <a:endParaRPr sz="2600"/>
          </a:p>
          <a:p>
            <a:pPr algn="ctr" marL="539750">
              <a:lnSpc>
                <a:spcPct val="100000"/>
              </a:lnSpc>
            </a:pPr>
            <a:r>
              <a:rPr dirty="0" spc="190"/>
              <a:t>Grupo:</a:t>
            </a:r>
            <a:r>
              <a:rPr dirty="0" spc="120"/>
              <a:t> </a:t>
            </a:r>
            <a:r>
              <a:rPr dirty="0" spc="535"/>
              <a:t>M</a:t>
            </a:r>
          </a:p>
          <a:p>
            <a:pPr marL="539750">
              <a:lnSpc>
                <a:spcPct val="100000"/>
              </a:lnSpc>
              <a:spcBef>
                <a:spcPts val="50"/>
              </a:spcBef>
            </a:pPr>
            <a:endParaRPr sz="2600"/>
          </a:p>
          <a:p>
            <a:pPr algn="ctr" marL="539750">
              <a:lnSpc>
                <a:spcPct val="100000"/>
              </a:lnSpc>
              <a:spcBef>
                <a:spcPts val="5"/>
              </a:spcBef>
            </a:pPr>
            <a:r>
              <a:rPr dirty="0" spc="260"/>
              <a:t>Matricula:</a:t>
            </a:r>
            <a:r>
              <a:rPr dirty="0" spc="145"/>
              <a:t> </a:t>
            </a:r>
            <a:r>
              <a:rPr dirty="0" spc="385"/>
              <a:t>A200004</a:t>
            </a:r>
          </a:p>
          <a:p>
            <a:pPr marL="539750">
              <a:lnSpc>
                <a:spcPct val="100000"/>
              </a:lnSpc>
              <a:spcBef>
                <a:spcPts val="45"/>
              </a:spcBef>
            </a:pPr>
            <a:endParaRPr sz="2600"/>
          </a:p>
          <a:p>
            <a:pPr algn="ctr" marL="539750">
              <a:lnSpc>
                <a:spcPct val="100000"/>
              </a:lnSpc>
              <a:spcBef>
                <a:spcPts val="5"/>
              </a:spcBef>
            </a:pPr>
            <a:r>
              <a:rPr dirty="0" spc="155"/>
              <a:t>Fecha</a:t>
            </a:r>
            <a:r>
              <a:rPr dirty="0" spc="160"/>
              <a:t> </a:t>
            </a:r>
            <a:r>
              <a:rPr dirty="0" spc="65"/>
              <a:t>de</a:t>
            </a:r>
            <a:r>
              <a:rPr dirty="0" spc="160"/>
              <a:t> </a:t>
            </a:r>
            <a:r>
              <a:rPr dirty="0" spc="220"/>
              <a:t>entrega:</a:t>
            </a:r>
            <a:r>
              <a:rPr dirty="0" spc="165"/>
              <a:t> 15/08/23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75561" y="2322407"/>
            <a:ext cx="12915265" cy="1647825"/>
          </a:xfrm>
          <a:custGeom>
            <a:avLst/>
            <a:gdLst/>
            <a:ahLst/>
            <a:cxnLst/>
            <a:rect l="l" t="t" r="r" b="b"/>
            <a:pathLst>
              <a:path w="12915265" h="1647825">
                <a:moveTo>
                  <a:pt x="0" y="0"/>
                </a:moveTo>
                <a:lnTo>
                  <a:pt x="12914881" y="0"/>
                </a:lnTo>
                <a:lnTo>
                  <a:pt x="12914881" y="1647824"/>
                </a:lnTo>
                <a:lnTo>
                  <a:pt x="0" y="1647824"/>
                </a:lnTo>
                <a:lnTo>
                  <a:pt x="0" y="0"/>
                </a:lnTo>
              </a:path>
            </a:pathLst>
          </a:custGeom>
          <a:ln w="76240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938552" y="2389145"/>
            <a:ext cx="12774295" cy="1435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145" b="1">
                <a:solidFill>
                  <a:srgbClr val="FFFFFF"/>
                </a:solidFill>
                <a:latin typeface="Trebuchet MS"/>
                <a:cs typeface="Trebuchet MS"/>
              </a:rPr>
              <a:t>NMAP(NETWORK</a:t>
            </a:r>
            <a:r>
              <a:rPr dirty="0" sz="2000" spc="-9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80" b="1">
                <a:solidFill>
                  <a:srgbClr val="FFFFFF"/>
                </a:solidFill>
                <a:latin typeface="Trebuchet MS"/>
                <a:cs typeface="Trebuchet MS"/>
              </a:rPr>
              <a:t>MAPPER):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ts val="2180"/>
              </a:lnSpc>
              <a:spcBef>
                <a:spcPts val="140"/>
              </a:spcBef>
            </a:pP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Nmap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herramienta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código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abierto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ampliamente </a:t>
            </a:r>
            <a:r>
              <a:rPr dirty="0" sz="2000" spc="-20">
                <a:solidFill>
                  <a:srgbClr val="FFFFFF"/>
                </a:solidFill>
                <a:latin typeface="Trebuchet MS"/>
                <a:cs typeface="Trebuchet MS"/>
              </a:rPr>
              <a:t>utilizada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-110">
                <a:solidFill>
                  <a:srgbClr val="FFFFFF"/>
                </a:solidFill>
                <a:latin typeface="Trebuchet MS"/>
                <a:cs typeface="Trebuchet MS"/>
              </a:rPr>
              <a:t>el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escaneo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redes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-6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detección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hosts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red.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Proporciona </a:t>
            </a:r>
            <a:r>
              <a:rPr dirty="0" sz="2000" spc="60">
                <a:solidFill>
                  <a:srgbClr val="FFFFFF"/>
                </a:solidFill>
                <a:latin typeface="Trebuchet MS"/>
                <a:cs typeface="Trebuchet MS"/>
              </a:rPr>
              <a:t>capacidades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descubrimiento,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escaneo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puertos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servicios,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detección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sistemas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operativos,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entre </a:t>
            </a:r>
            <a:r>
              <a:rPr dirty="0" sz="2000" spc="90">
                <a:solidFill>
                  <a:srgbClr val="FFFFFF"/>
                </a:solidFill>
                <a:latin typeface="Trebuchet MS"/>
                <a:cs typeface="Trebuchet MS"/>
              </a:rPr>
              <a:t>otras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características.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Nmap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conocido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por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su </a:t>
            </a:r>
            <a:r>
              <a:rPr dirty="0" sz="2000" spc="-30">
                <a:solidFill>
                  <a:srgbClr val="FFFFFF"/>
                </a:solidFill>
                <a:latin typeface="Trebuchet MS"/>
                <a:cs typeface="Trebuchet MS"/>
              </a:rPr>
              <a:t>flexibilidad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versatilidad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-6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identificación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de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dispositivos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evaluación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de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red.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79472" y="2398892"/>
            <a:ext cx="2733674" cy="1495424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1875488" y="4922757"/>
            <a:ext cx="12915265" cy="1924050"/>
          </a:xfrm>
          <a:custGeom>
            <a:avLst/>
            <a:gdLst/>
            <a:ahLst/>
            <a:cxnLst/>
            <a:rect l="l" t="t" r="r" b="b"/>
            <a:pathLst>
              <a:path w="12915265" h="1924050">
                <a:moveTo>
                  <a:pt x="0" y="0"/>
                </a:moveTo>
                <a:lnTo>
                  <a:pt x="12915029" y="0"/>
                </a:lnTo>
                <a:lnTo>
                  <a:pt x="12915029" y="1924049"/>
                </a:lnTo>
                <a:lnTo>
                  <a:pt x="0" y="1924049"/>
                </a:lnTo>
                <a:lnTo>
                  <a:pt x="0" y="0"/>
                </a:lnTo>
              </a:path>
            </a:pathLst>
          </a:custGeom>
          <a:ln w="76235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1938552" y="4989495"/>
            <a:ext cx="12753340" cy="17113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180" b="1">
                <a:solidFill>
                  <a:srgbClr val="FFFFFF"/>
                </a:solidFill>
                <a:latin typeface="Trebuchet MS"/>
                <a:cs typeface="Trebuchet MS"/>
              </a:rPr>
              <a:t>JOOMSCAN: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ts val="2180"/>
              </a:lnSpc>
              <a:spcBef>
                <a:spcPts val="140"/>
              </a:spcBef>
            </a:pP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JoomScan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herramienta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diseñada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específicamente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evaluar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sitios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web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utilizan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10">
                <a:solidFill>
                  <a:srgbClr val="FFFFFF"/>
                </a:solidFill>
                <a:latin typeface="Trebuchet MS"/>
                <a:cs typeface="Trebuchet MS"/>
              </a:rPr>
              <a:t>el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sistema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gestión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contenido </a:t>
            </a:r>
            <a:r>
              <a:rPr dirty="0" sz="2000" spc="-35">
                <a:solidFill>
                  <a:srgbClr val="FFFFFF"/>
                </a:solidFill>
                <a:latin typeface="Trebuchet MS"/>
                <a:cs typeface="Trebuchet MS"/>
              </a:rPr>
              <a:t>Joomla.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Realiza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escaneos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automatizados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busca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vulnerabilidades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comunes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sitios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web </a:t>
            </a:r>
            <a:r>
              <a:rPr dirty="0" sz="2000" spc="-25">
                <a:solidFill>
                  <a:srgbClr val="FFFFFF"/>
                </a:solidFill>
                <a:latin typeface="Trebuchet MS"/>
                <a:cs typeface="Trebuchet MS"/>
              </a:rPr>
              <a:t>Joomla,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como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inyecciones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SQL,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exposición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archivos,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problemas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configuración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5">
                <a:solidFill>
                  <a:srgbClr val="FFFFFF"/>
                </a:solidFill>
                <a:latin typeface="Trebuchet MS"/>
                <a:cs typeface="Trebuchet MS"/>
              </a:rPr>
              <a:t>más. </a:t>
            </a: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herramienta </a:t>
            </a:r>
            <a:r>
              <a:rPr dirty="0" sz="2000" spc="-80">
                <a:solidFill>
                  <a:srgbClr val="FFFFFF"/>
                </a:solidFill>
                <a:latin typeface="Trebuchet MS"/>
                <a:cs typeface="Trebuchet MS"/>
              </a:rPr>
              <a:t>útil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administradores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desarrolladores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web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desean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fortalecer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de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sitios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95">
                <a:solidFill>
                  <a:srgbClr val="FFFFFF"/>
                </a:solidFill>
                <a:latin typeface="Trebuchet MS"/>
                <a:cs typeface="Trebuchet MS"/>
              </a:rPr>
              <a:t>basados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35">
                <a:solidFill>
                  <a:srgbClr val="FFFFFF"/>
                </a:solidFill>
                <a:latin typeface="Trebuchet MS"/>
                <a:cs typeface="Trebuchet MS"/>
              </a:rPr>
              <a:t>Joomla.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738724" y="4869128"/>
            <a:ext cx="1809749" cy="2028824"/>
          </a:xfrm>
          <a:prstGeom prst="rect">
            <a:avLst/>
          </a:prstGeom>
        </p:spPr>
      </p:pic>
      <p:sp>
        <p:nvSpPr>
          <p:cNvPr id="8" name="object 8"/>
          <p:cNvSpPr/>
          <p:nvPr/>
        </p:nvSpPr>
        <p:spPr>
          <a:xfrm>
            <a:off x="1875488" y="8001989"/>
            <a:ext cx="12915265" cy="1924050"/>
          </a:xfrm>
          <a:custGeom>
            <a:avLst/>
            <a:gdLst/>
            <a:ahLst/>
            <a:cxnLst/>
            <a:rect l="l" t="t" r="r" b="b"/>
            <a:pathLst>
              <a:path w="12915265" h="1924050">
                <a:moveTo>
                  <a:pt x="0" y="0"/>
                </a:moveTo>
                <a:lnTo>
                  <a:pt x="12915029" y="0"/>
                </a:lnTo>
                <a:lnTo>
                  <a:pt x="12915029" y="1924049"/>
                </a:lnTo>
                <a:lnTo>
                  <a:pt x="0" y="1924049"/>
                </a:lnTo>
                <a:lnTo>
                  <a:pt x="0" y="0"/>
                </a:lnTo>
              </a:path>
            </a:pathLst>
          </a:custGeom>
          <a:ln w="76235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1938552" y="8068726"/>
            <a:ext cx="12706350" cy="17113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114" b="1">
                <a:solidFill>
                  <a:srgbClr val="FFFFFF"/>
                </a:solidFill>
                <a:latin typeface="Trebuchet MS"/>
                <a:cs typeface="Trebuchet MS"/>
              </a:rPr>
              <a:t>WpsScan: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ts val="2180"/>
              </a:lnSpc>
              <a:spcBef>
                <a:spcPts val="140"/>
              </a:spcBef>
            </a:pPr>
            <a:r>
              <a:rPr dirty="0" sz="2000" spc="95">
                <a:solidFill>
                  <a:srgbClr val="FFFFFF"/>
                </a:solidFill>
                <a:latin typeface="Trebuchet MS"/>
                <a:cs typeface="Trebuchet MS"/>
              </a:rPr>
              <a:t>WPScan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herramienta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destinada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evaluación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sitios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web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utilizan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1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sistema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gestión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contenido </a:t>
            </a:r>
            <a:r>
              <a:rPr dirty="0" sz="2000" spc="60">
                <a:solidFill>
                  <a:srgbClr val="FFFFFF"/>
                </a:solidFill>
                <a:latin typeface="Trebuchet MS"/>
                <a:cs typeface="Trebuchet MS"/>
              </a:rPr>
              <a:t>WordPress. </a:t>
            </a:r>
            <a:r>
              <a:rPr dirty="0" sz="2000" spc="85">
                <a:solidFill>
                  <a:srgbClr val="FFFFFF"/>
                </a:solidFill>
                <a:latin typeface="Trebuchet MS"/>
                <a:cs typeface="Trebuchet MS"/>
              </a:rPr>
              <a:t>Se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enfoca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buscar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vulnerabilidades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-35">
                <a:solidFill>
                  <a:srgbClr val="FFFFFF"/>
                </a:solidFill>
                <a:latin typeface="Trebuchet MS"/>
                <a:cs typeface="Trebuchet MS"/>
              </a:rPr>
              <a:t>plugins, </a:t>
            </a:r>
            <a:r>
              <a:rPr dirty="0" sz="2000" spc="60">
                <a:solidFill>
                  <a:srgbClr val="FFFFFF"/>
                </a:solidFill>
                <a:latin typeface="Trebuchet MS"/>
                <a:cs typeface="Trebuchet MS"/>
              </a:rPr>
              <a:t>temas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configuraciones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débiles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sitios </a:t>
            </a:r>
            <a:r>
              <a:rPr dirty="0" sz="2000" spc="60">
                <a:solidFill>
                  <a:srgbClr val="FFFFFF"/>
                </a:solidFill>
                <a:latin typeface="Trebuchet MS"/>
                <a:cs typeface="Trebuchet MS"/>
              </a:rPr>
              <a:t>WordPress. </a:t>
            </a:r>
            <a:r>
              <a:rPr dirty="0" sz="2000" spc="95">
                <a:solidFill>
                  <a:srgbClr val="FFFFFF"/>
                </a:solidFill>
                <a:latin typeface="Trebuchet MS"/>
                <a:cs typeface="Trebuchet MS"/>
              </a:rPr>
              <a:t>WPScan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proporciona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-15">
                <a:solidFill>
                  <a:srgbClr val="FFFFFF"/>
                </a:solidFill>
                <a:latin typeface="Trebuchet MS"/>
                <a:cs typeface="Trebuchet MS"/>
              </a:rPr>
              <a:t>amplia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gama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pruebas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 automatizadas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elección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popular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entre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los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profesionales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trabajan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con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sitios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web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60">
                <a:solidFill>
                  <a:srgbClr val="FFFFFF"/>
                </a:solidFill>
                <a:latin typeface="Trebuchet MS"/>
                <a:cs typeface="Trebuchet MS"/>
              </a:rPr>
              <a:t>WordPress.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537392" y="7910961"/>
            <a:ext cx="2009774" cy="2009774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4626183" y="677123"/>
            <a:ext cx="9757410" cy="5740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90">
                <a:latin typeface="Verdana"/>
                <a:cs typeface="Verdana"/>
              </a:rPr>
              <a:t>HERRAMIENTAS</a:t>
            </a:r>
            <a:r>
              <a:rPr dirty="0" spc="-25">
                <a:latin typeface="Verdana"/>
                <a:cs typeface="Verdana"/>
              </a:rPr>
              <a:t> </a:t>
            </a:r>
            <a:r>
              <a:rPr dirty="0" spc="-30">
                <a:latin typeface="Verdana"/>
                <a:cs typeface="Verdana"/>
              </a:rPr>
              <a:t>DE</a:t>
            </a:r>
            <a:r>
              <a:rPr dirty="0" spc="-20">
                <a:latin typeface="Verdana"/>
                <a:cs typeface="Verdana"/>
              </a:rPr>
              <a:t> </a:t>
            </a:r>
            <a:r>
              <a:rPr dirty="0" spc="-10">
                <a:latin typeface="Verdana"/>
                <a:cs typeface="Verdana"/>
              </a:rPr>
              <a:t>VULNERABILIDADES: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50870" y="5283777"/>
            <a:ext cx="12915265" cy="1647825"/>
          </a:xfrm>
          <a:custGeom>
            <a:avLst/>
            <a:gdLst/>
            <a:ahLst/>
            <a:cxnLst/>
            <a:rect l="l" t="t" r="r" b="b"/>
            <a:pathLst>
              <a:path w="12915265" h="1647825">
                <a:moveTo>
                  <a:pt x="0" y="0"/>
                </a:moveTo>
                <a:lnTo>
                  <a:pt x="12914881" y="0"/>
                </a:lnTo>
                <a:lnTo>
                  <a:pt x="12914881" y="1647824"/>
                </a:lnTo>
                <a:lnTo>
                  <a:pt x="0" y="1647824"/>
                </a:lnTo>
                <a:lnTo>
                  <a:pt x="0" y="0"/>
                </a:lnTo>
              </a:path>
            </a:pathLst>
          </a:custGeom>
          <a:ln w="76240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813861" y="5350516"/>
            <a:ext cx="12440285" cy="1435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75" b="1">
                <a:solidFill>
                  <a:srgbClr val="FFFFFF"/>
                </a:solidFill>
                <a:latin typeface="Trebuchet MS"/>
                <a:cs typeface="Trebuchet MS"/>
              </a:rPr>
              <a:t>VEGA: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ts val="2180"/>
              </a:lnSpc>
              <a:spcBef>
                <a:spcPts val="140"/>
              </a:spcBef>
            </a:pP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Vega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herramienta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prueba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aplicaciones web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código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abierto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gratuita.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Proporciona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interfaz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gráfica para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realizar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pruebas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 automatizadas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aplicaciones </a:t>
            </a:r>
            <a:r>
              <a:rPr dirty="0" sz="2000" spc="-55">
                <a:solidFill>
                  <a:srgbClr val="FFFFFF"/>
                </a:solidFill>
                <a:latin typeface="Trebuchet MS"/>
                <a:cs typeface="Trebuchet MS"/>
              </a:rPr>
              <a:t>web.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Vega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puede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ayudar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identificar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vulnerabilidades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como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inyecciones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SQL, </a:t>
            </a:r>
            <a:r>
              <a:rPr dirty="0" sz="2000" spc="85">
                <a:solidFill>
                  <a:srgbClr val="FFFFFF"/>
                </a:solidFill>
                <a:latin typeface="Trebuchet MS"/>
                <a:cs typeface="Trebuchet MS"/>
              </a:rPr>
              <a:t>cross-site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scripting </a:t>
            </a:r>
            <a:r>
              <a:rPr dirty="0" sz="2000" spc="-25">
                <a:solidFill>
                  <a:srgbClr val="FFFFFF"/>
                </a:solidFill>
                <a:latin typeface="Trebuchet MS"/>
                <a:cs typeface="Trebuchet MS"/>
              </a:rPr>
              <a:t>(XSS), </a:t>
            </a:r>
            <a:r>
              <a:rPr dirty="0" sz="2000" spc="120">
                <a:solidFill>
                  <a:srgbClr val="FFFFFF"/>
                </a:solidFill>
                <a:latin typeface="Trebuchet MS"/>
                <a:cs typeface="Trebuchet MS"/>
              </a:rPr>
              <a:t>cross-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site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request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85">
                <a:solidFill>
                  <a:srgbClr val="FFFFFF"/>
                </a:solidFill>
                <a:latin typeface="Trebuchet MS"/>
                <a:cs typeface="Trebuchet MS"/>
              </a:rPr>
              <a:t>forgery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20">
                <a:solidFill>
                  <a:srgbClr val="FFFFFF"/>
                </a:solidFill>
                <a:latin typeface="Trebuchet MS"/>
                <a:cs typeface="Trebuchet MS"/>
              </a:rPr>
              <a:t>(CSRF),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entre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85">
                <a:solidFill>
                  <a:srgbClr val="FFFFFF"/>
                </a:solidFill>
                <a:latin typeface="Trebuchet MS"/>
                <a:cs typeface="Trebuchet MS"/>
              </a:rPr>
              <a:t>otros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problemas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comunes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aplicaciones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5">
                <a:solidFill>
                  <a:srgbClr val="FFFFFF"/>
                </a:solidFill>
                <a:latin typeface="Trebuchet MS"/>
                <a:cs typeface="Trebuchet MS"/>
              </a:rPr>
              <a:t>web.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158865" y="5598367"/>
            <a:ext cx="2809874" cy="1019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626183" y="720726"/>
            <a:ext cx="9757410" cy="5740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90">
                <a:latin typeface="Verdana"/>
                <a:cs typeface="Verdana"/>
              </a:rPr>
              <a:t>HERRAMIENTAS</a:t>
            </a:r>
            <a:r>
              <a:rPr dirty="0" spc="-25">
                <a:latin typeface="Verdana"/>
                <a:cs typeface="Verdana"/>
              </a:rPr>
              <a:t> </a:t>
            </a:r>
            <a:r>
              <a:rPr dirty="0" spc="-30">
                <a:latin typeface="Verdana"/>
                <a:cs typeface="Verdana"/>
              </a:rPr>
              <a:t>DE</a:t>
            </a:r>
            <a:r>
              <a:rPr dirty="0" spc="-20">
                <a:latin typeface="Verdana"/>
                <a:cs typeface="Verdana"/>
              </a:rPr>
              <a:t> </a:t>
            </a:r>
            <a:r>
              <a:rPr dirty="0" spc="-10">
                <a:latin typeface="Verdana"/>
                <a:cs typeface="Verdana"/>
              </a:rPr>
              <a:t>VULNERABILIDADES:</a:t>
            </a: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893010" y="2562949"/>
            <a:ext cx="3076574" cy="847724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1750870" y="2165432"/>
            <a:ext cx="12915265" cy="1647825"/>
          </a:xfrm>
          <a:custGeom>
            <a:avLst/>
            <a:gdLst/>
            <a:ahLst/>
            <a:cxnLst/>
            <a:rect l="l" t="t" r="r" b="b"/>
            <a:pathLst>
              <a:path w="12915265" h="1647825">
                <a:moveTo>
                  <a:pt x="0" y="0"/>
                </a:moveTo>
                <a:lnTo>
                  <a:pt x="12914881" y="0"/>
                </a:lnTo>
                <a:lnTo>
                  <a:pt x="12914881" y="1647824"/>
                </a:lnTo>
                <a:lnTo>
                  <a:pt x="0" y="1647824"/>
                </a:lnTo>
                <a:lnTo>
                  <a:pt x="0" y="0"/>
                </a:lnTo>
              </a:path>
            </a:pathLst>
          </a:custGeom>
          <a:ln w="76240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1813861" y="2232171"/>
            <a:ext cx="11927840" cy="1435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170" b="1">
                <a:solidFill>
                  <a:srgbClr val="FFFFFF"/>
                </a:solidFill>
                <a:latin typeface="Trebuchet MS"/>
                <a:cs typeface="Trebuchet MS"/>
              </a:rPr>
              <a:t>NESSUS</a:t>
            </a:r>
            <a:r>
              <a:rPr dirty="0" sz="2000" spc="-11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85" b="1">
                <a:solidFill>
                  <a:srgbClr val="FFFFFF"/>
                </a:solidFill>
                <a:latin typeface="Trebuchet MS"/>
                <a:cs typeface="Trebuchet MS"/>
              </a:rPr>
              <a:t>ESSENTIALS: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ts val="2180"/>
              </a:lnSpc>
              <a:spcBef>
                <a:spcPts val="140"/>
              </a:spcBef>
            </a:pP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Nessus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Essentials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versión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gratuita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popular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herramienta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evaluación de vulnerabilidades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Nessus.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Permite </a:t>
            </a: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escanear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redes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busca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vulnerabilidades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conocidas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sistemas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operativos,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aplicaciones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servicios.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85">
                <a:solidFill>
                  <a:srgbClr val="FFFFFF"/>
                </a:solidFill>
                <a:latin typeface="Trebuchet MS"/>
                <a:cs typeface="Trebuchet MS"/>
              </a:rPr>
              <a:t>Ofrece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20">
                <a:solidFill>
                  <a:srgbClr val="FFFFFF"/>
                </a:solidFill>
                <a:latin typeface="Trebuchet MS"/>
                <a:cs typeface="Trebuchet MS"/>
              </a:rPr>
              <a:t>amplio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rango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escaneos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reportes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detallados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ayudar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los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administradores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identificar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abordar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posibles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problemas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sus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redes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sistemas.</a:t>
            </a:r>
            <a:endParaRPr sz="20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50797" y="4939697"/>
            <a:ext cx="12915265" cy="1924050"/>
          </a:xfrm>
          <a:custGeom>
            <a:avLst/>
            <a:gdLst/>
            <a:ahLst/>
            <a:cxnLst/>
            <a:rect l="l" t="t" r="r" b="b"/>
            <a:pathLst>
              <a:path w="12915265" h="1924050">
                <a:moveTo>
                  <a:pt x="0" y="0"/>
                </a:moveTo>
                <a:lnTo>
                  <a:pt x="12915029" y="0"/>
                </a:lnTo>
                <a:lnTo>
                  <a:pt x="12915029" y="1924049"/>
                </a:lnTo>
                <a:lnTo>
                  <a:pt x="0" y="1924049"/>
                </a:lnTo>
                <a:lnTo>
                  <a:pt x="0" y="0"/>
                </a:lnTo>
              </a:path>
            </a:pathLst>
          </a:custGeom>
          <a:ln w="76235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813861" y="5006436"/>
            <a:ext cx="12772390" cy="17113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160" b="1">
                <a:solidFill>
                  <a:srgbClr val="FFFFFF"/>
                </a:solidFill>
                <a:latin typeface="Trebuchet MS"/>
                <a:cs typeface="Trebuchet MS"/>
              </a:rPr>
              <a:t>DUMPSTER</a:t>
            </a:r>
            <a:r>
              <a:rPr dirty="0" sz="2000" spc="-114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00" b="1">
                <a:solidFill>
                  <a:srgbClr val="FFFFFF"/>
                </a:solidFill>
                <a:latin typeface="Trebuchet MS"/>
                <a:cs typeface="Trebuchet MS"/>
              </a:rPr>
              <a:t>DIVING: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ts val="2170"/>
              </a:lnSpc>
              <a:spcBef>
                <a:spcPts val="150"/>
              </a:spcBef>
            </a:pPr>
            <a:r>
              <a:rPr dirty="0" sz="2000" spc="60">
                <a:solidFill>
                  <a:srgbClr val="FFFFFF"/>
                </a:solidFill>
                <a:latin typeface="Trebuchet MS"/>
                <a:cs typeface="Trebuchet MS"/>
              </a:rPr>
              <a:t>Dumpster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5">
                <a:solidFill>
                  <a:srgbClr val="FFFFFF"/>
                </a:solidFill>
                <a:latin typeface="Trebuchet MS"/>
                <a:cs typeface="Trebuchet MS"/>
              </a:rPr>
              <a:t>diving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(buceo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basura)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técnica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20">
                <a:solidFill>
                  <a:srgbClr val="FFFFFF"/>
                </a:solidFill>
                <a:latin typeface="Trebuchet MS"/>
                <a:cs typeface="Trebuchet MS"/>
              </a:rPr>
              <a:t>utilizada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ingeniería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social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Trebuchet MS"/>
                <a:cs typeface="Trebuchet MS"/>
              </a:rPr>
              <a:t>implica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buscar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información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valiosa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basura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física,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como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documentos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desechados,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facturas,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correos,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o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cualquier </a:t>
            </a: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otro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tipo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material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contenga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información </a:t>
            </a:r>
            <a:r>
              <a:rPr dirty="0" sz="2000" spc="-25">
                <a:solidFill>
                  <a:srgbClr val="FFFFFF"/>
                </a:solidFill>
                <a:latin typeface="Trebuchet MS"/>
                <a:cs typeface="Trebuchet MS"/>
              </a:rPr>
              <a:t>sensible.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Los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atacantes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pueden </a:t>
            </a:r>
            <a:r>
              <a:rPr dirty="0" sz="2000" spc="-30">
                <a:solidFill>
                  <a:srgbClr val="FFFFFF"/>
                </a:solidFill>
                <a:latin typeface="Trebuchet MS"/>
                <a:cs typeface="Trebuchet MS"/>
              </a:rPr>
              <a:t>utilizar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esta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técnica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obtener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información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confidencial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podría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usarse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intentos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Trebuchet MS"/>
                <a:cs typeface="Trebuchet MS"/>
              </a:rPr>
              <a:t>phishing,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suplantación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identidad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85">
                <a:solidFill>
                  <a:srgbClr val="FFFFFF"/>
                </a:solidFill>
                <a:latin typeface="Trebuchet MS"/>
                <a:cs typeface="Trebuchet MS"/>
              </a:rPr>
              <a:t>otros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tipos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ataques.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50797" y="2027318"/>
            <a:ext cx="12915265" cy="1924050"/>
          </a:xfrm>
          <a:custGeom>
            <a:avLst/>
            <a:gdLst/>
            <a:ahLst/>
            <a:cxnLst/>
            <a:rect l="l" t="t" r="r" b="b"/>
            <a:pathLst>
              <a:path w="12915265" h="1924050">
                <a:moveTo>
                  <a:pt x="0" y="0"/>
                </a:moveTo>
                <a:lnTo>
                  <a:pt x="12915029" y="0"/>
                </a:lnTo>
                <a:lnTo>
                  <a:pt x="12915029" y="1924049"/>
                </a:lnTo>
                <a:lnTo>
                  <a:pt x="0" y="1924049"/>
                </a:lnTo>
                <a:lnTo>
                  <a:pt x="0" y="0"/>
                </a:lnTo>
              </a:path>
            </a:pathLst>
          </a:custGeom>
          <a:ln w="76235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813861" y="2094057"/>
            <a:ext cx="12730480" cy="17113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110" b="1">
                <a:solidFill>
                  <a:srgbClr val="FFFFFF"/>
                </a:solidFill>
                <a:latin typeface="Trebuchet MS"/>
                <a:cs typeface="Trebuchet MS"/>
              </a:rPr>
              <a:t>GOBUSTER: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ts val="2180"/>
              </a:lnSpc>
              <a:spcBef>
                <a:spcPts val="140"/>
              </a:spcBef>
            </a:pP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Gobuster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herramienta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-60">
                <a:solidFill>
                  <a:srgbClr val="FFFFFF"/>
                </a:solidFill>
                <a:latin typeface="Trebuchet MS"/>
                <a:cs typeface="Trebuchet MS"/>
              </a:rPr>
              <a:t>línea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60">
                <a:solidFill>
                  <a:srgbClr val="FFFFFF"/>
                </a:solidFill>
                <a:latin typeface="Trebuchet MS"/>
                <a:cs typeface="Trebuchet MS"/>
              </a:rPr>
              <a:t>comandos </a:t>
            </a:r>
            <a:r>
              <a:rPr dirty="0" sz="2000" spc="-20">
                <a:solidFill>
                  <a:srgbClr val="FFFFFF"/>
                </a:solidFill>
                <a:latin typeface="Trebuchet MS"/>
                <a:cs typeface="Trebuchet MS"/>
              </a:rPr>
              <a:t>utilizada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realizar </a:t>
            </a:r>
            <a:r>
              <a:rPr dirty="0" sz="2000" spc="60">
                <a:solidFill>
                  <a:srgbClr val="FFFFFF"/>
                </a:solidFill>
                <a:latin typeface="Trebuchet MS"/>
                <a:cs typeface="Trebuchet MS"/>
              </a:rPr>
              <a:t>ataques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fuerza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bruta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descubrimiento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contenido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aplicaciones </a:t>
            </a:r>
            <a:r>
              <a:rPr dirty="0" sz="2000" spc="-55">
                <a:solidFill>
                  <a:srgbClr val="FFFFFF"/>
                </a:solidFill>
                <a:latin typeface="Trebuchet MS"/>
                <a:cs typeface="Trebuchet MS"/>
              </a:rPr>
              <a:t>web. </a:t>
            </a:r>
            <a:r>
              <a:rPr dirty="0" sz="2000" spc="60">
                <a:solidFill>
                  <a:srgbClr val="FFFFFF"/>
                </a:solidFill>
                <a:latin typeface="Trebuchet MS"/>
                <a:cs typeface="Trebuchet MS"/>
              </a:rPr>
              <a:t>Su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función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principal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buscar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directorios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archivos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ocultos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5">
                <a:solidFill>
                  <a:srgbClr val="FFFFFF"/>
                </a:solidFill>
                <a:latin typeface="Trebuchet MS"/>
                <a:cs typeface="Trebuchet MS"/>
              </a:rPr>
              <a:t>no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enlazados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sitio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web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servidor.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Puede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ser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Trebuchet MS"/>
                <a:cs typeface="Trebuchet MS"/>
              </a:rPr>
              <a:t>utilizado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por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profesionales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identificar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posibles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puntos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entrada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vulnerabilidades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aplicación </a:t>
            </a:r>
            <a:r>
              <a:rPr dirty="0" sz="2000" spc="-40">
                <a:solidFill>
                  <a:srgbClr val="FFFFFF"/>
                </a:solidFill>
                <a:latin typeface="Trebuchet MS"/>
                <a:cs typeface="Trebuchet MS"/>
              </a:rPr>
              <a:t>web,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así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como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también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evaluar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exposición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accidental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de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contenido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5">
                <a:solidFill>
                  <a:srgbClr val="FFFFFF"/>
                </a:solidFill>
                <a:latin typeface="Trebuchet MS"/>
                <a:cs typeface="Trebuchet MS"/>
              </a:rPr>
              <a:t>no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debería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ser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público.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750742" y="7571517"/>
            <a:ext cx="12915265" cy="2200275"/>
          </a:xfrm>
          <a:custGeom>
            <a:avLst/>
            <a:gdLst/>
            <a:ahLst/>
            <a:cxnLst/>
            <a:rect l="l" t="t" r="r" b="b"/>
            <a:pathLst>
              <a:path w="12915265" h="2200275">
                <a:moveTo>
                  <a:pt x="0" y="0"/>
                </a:moveTo>
                <a:lnTo>
                  <a:pt x="12915138" y="0"/>
                </a:lnTo>
                <a:lnTo>
                  <a:pt x="12915138" y="2200275"/>
                </a:lnTo>
                <a:lnTo>
                  <a:pt x="0" y="2200275"/>
                </a:lnTo>
                <a:lnTo>
                  <a:pt x="0" y="0"/>
                </a:lnTo>
              </a:path>
            </a:pathLst>
          </a:custGeom>
          <a:ln w="76230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1813861" y="7638256"/>
            <a:ext cx="12630785" cy="19875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110" b="1">
                <a:solidFill>
                  <a:srgbClr val="FFFFFF"/>
                </a:solidFill>
                <a:latin typeface="Trebuchet MS"/>
                <a:cs typeface="Trebuchet MS"/>
              </a:rPr>
              <a:t>INGENIERIA</a:t>
            </a:r>
            <a:r>
              <a:rPr dirty="0" sz="2000" spc="-10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05" b="1">
                <a:solidFill>
                  <a:srgbClr val="FFFFFF"/>
                </a:solidFill>
                <a:latin typeface="Trebuchet MS"/>
                <a:cs typeface="Trebuchet MS"/>
              </a:rPr>
              <a:t>SOCIAL: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ts val="2170"/>
              </a:lnSpc>
              <a:spcBef>
                <a:spcPts val="150"/>
              </a:spcBef>
            </a:pP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ingeniería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social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técnica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 </a:t>
            </a:r>
            <a:r>
              <a:rPr dirty="0" sz="2000" spc="-25">
                <a:solidFill>
                  <a:srgbClr val="FFFFFF"/>
                </a:solidFill>
                <a:latin typeface="Trebuchet MS"/>
                <a:cs typeface="Trebuchet MS"/>
              </a:rPr>
              <a:t>implica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manipular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las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personas para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obtener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información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confidencial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o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realicen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acciones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comprometan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seguridad.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Los </a:t>
            </a:r>
            <a:r>
              <a:rPr dirty="0" sz="2000" spc="60">
                <a:solidFill>
                  <a:srgbClr val="FFFFFF"/>
                </a:solidFill>
                <a:latin typeface="Trebuchet MS"/>
                <a:cs typeface="Trebuchet MS"/>
              </a:rPr>
              <a:t>ataques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ingeniería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social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explotan </a:t>
            </a:r>
            <a:r>
              <a:rPr dirty="0" sz="2000" spc="85">
                <a:solidFill>
                  <a:srgbClr val="FFFFFF"/>
                </a:solidFill>
                <a:latin typeface="Trebuchet MS"/>
                <a:cs typeface="Trebuchet MS"/>
              </a:rPr>
              <a:t>aspectos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psicológicos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sociales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las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personas,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como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confianza,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empatía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o </a:t>
            </a:r>
            <a:r>
              <a:rPr dirty="0" sz="2000" spc="-6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falta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conocimiento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seguridad.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Los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atacantes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pueden </a:t>
            </a:r>
            <a:r>
              <a:rPr dirty="0" sz="2000" spc="-30">
                <a:solidFill>
                  <a:srgbClr val="FFFFFF"/>
                </a:solidFill>
                <a:latin typeface="Trebuchet MS"/>
                <a:cs typeface="Trebuchet MS"/>
              </a:rPr>
              <a:t>utilizar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llamadas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telefónicas, </a:t>
            </a:r>
            <a:r>
              <a:rPr dirty="0" sz="2000" spc="85">
                <a:solidFill>
                  <a:srgbClr val="FFFFFF"/>
                </a:solidFill>
                <a:latin typeface="Trebuchet MS"/>
                <a:cs typeface="Trebuchet MS"/>
              </a:rPr>
              <a:t>correos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electrónicos,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mensajes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de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texto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85">
                <a:solidFill>
                  <a:srgbClr val="FFFFFF"/>
                </a:solidFill>
                <a:latin typeface="Trebuchet MS"/>
                <a:cs typeface="Trebuchet MS"/>
              </a:rPr>
              <a:t>otros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medios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engañar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personas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obtener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85">
                <a:solidFill>
                  <a:srgbClr val="FFFFFF"/>
                </a:solidFill>
                <a:latin typeface="Trebuchet MS"/>
                <a:cs typeface="Trebuchet MS"/>
              </a:rPr>
              <a:t>acceso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sistemas,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contraseñas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5">
                <a:solidFill>
                  <a:srgbClr val="FFFFFF"/>
                </a:solidFill>
                <a:latin typeface="Trebuchet MS"/>
                <a:cs typeface="Trebuchet MS"/>
              </a:rPr>
              <a:t>u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otra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información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Trebuchet MS"/>
                <a:cs typeface="Trebuchet MS"/>
              </a:rPr>
              <a:t>sensible.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87305" y="1656111"/>
            <a:ext cx="2295524" cy="22955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685974" y="4888215"/>
            <a:ext cx="2114549" cy="202882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178847" y="7876490"/>
            <a:ext cx="2857499" cy="1609724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082763" y="552081"/>
            <a:ext cx="6844665" cy="5740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5">
                <a:latin typeface="Verdana"/>
                <a:cs typeface="Verdana"/>
              </a:rPr>
              <a:t>INTELIGENCIA</a:t>
            </a:r>
            <a:r>
              <a:rPr dirty="0" spc="-10">
                <a:latin typeface="Verdana"/>
                <a:cs typeface="Verdana"/>
              </a:rPr>
              <a:t> </a:t>
            </a:r>
            <a:r>
              <a:rPr dirty="0" spc="35">
                <a:latin typeface="Verdana"/>
                <a:cs typeface="Verdana"/>
              </a:rPr>
              <a:t>MISCELANEA: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50870" y="5353927"/>
            <a:ext cx="12915265" cy="1647825"/>
          </a:xfrm>
          <a:custGeom>
            <a:avLst/>
            <a:gdLst/>
            <a:ahLst/>
            <a:cxnLst/>
            <a:rect l="l" t="t" r="r" b="b"/>
            <a:pathLst>
              <a:path w="12915265" h="1647825">
                <a:moveTo>
                  <a:pt x="0" y="0"/>
                </a:moveTo>
                <a:lnTo>
                  <a:pt x="12914881" y="0"/>
                </a:lnTo>
                <a:lnTo>
                  <a:pt x="12914881" y="1647824"/>
                </a:lnTo>
                <a:lnTo>
                  <a:pt x="0" y="1647824"/>
                </a:lnTo>
                <a:lnTo>
                  <a:pt x="0" y="0"/>
                </a:lnTo>
              </a:path>
            </a:pathLst>
          </a:custGeom>
          <a:ln w="76240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813861" y="5420666"/>
            <a:ext cx="12556490" cy="1435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175" b="1">
                <a:solidFill>
                  <a:srgbClr val="FFFFFF"/>
                </a:solidFill>
                <a:latin typeface="Trebuchet MS"/>
                <a:cs typeface="Trebuchet MS"/>
              </a:rPr>
              <a:t>PARAMETROS</a:t>
            </a:r>
            <a:r>
              <a:rPr dirty="0" sz="2000" spc="-7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 b="1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000" spc="-7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70" b="1">
                <a:solidFill>
                  <a:srgbClr val="FFFFFF"/>
                </a:solidFill>
                <a:latin typeface="Trebuchet MS"/>
                <a:cs typeface="Trebuchet MS"/>
              </a:rPr>
              <a:t>OPCIONES</a:t>
            </a:r>
            <a:r>
              <a:rPr dirty="0" sz="2000" spc="-7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60" b="1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000" spc="-7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80" b="1">
                <a:solidFill>
                  <a:srgbClr val="FFFFFF"/>
                </a:solidFill>
                <a:latin typeface="Trebuchet MS"/>
                <a:cs typeface="Trebuchet MS"/>
              </a:rPr>
              <a:t>SCANEO</a:t>
            </a:r>
            <a:r>
              <a:rPr dirty="0" sz="2000" spc="-7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15" b="1">
                <a:solidFill>
                  <a:srgbClr val="FFFFFF"/>
                </a:solidFill>
                <a:latin typeface="Trebuchet MS"/>
                <a:cs typeface="Trebuchet MS"/>
              </a:rPr>
              <a:t>CON</a:t>
            </a:r>
            <a:r>
              <a:rPr dirty="0" sz="2000" spc="-7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35" b="1">
                <a:solidFill>
                  <a:srgbClr val="FFFFFF"/>
                </a:solidFill>
                <a:latin typeface="Trebuchet MS"/>
                <a:cs typeface="Trebuchet MS"/>
              </a:rPr>
              <a:t>NMAP: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ts val="2180"/>
              </a:lnSpc>
              <a:spcBef>
                <a:spcPts val="140"/>
              </a:spcBef>
            </a:pP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Nmap </a:t>
            </a: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ofrece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variedad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opciones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-60">
                <a:solidFill>
                  <a:srgbClr val="FFFFFF"/>
                </a:solidFill>
                <a:latin typeface="Trebuchet MS"/>
                <a:cs typeface="Trebuchet MS"/>
              </a:rPr>
              <a:t>línea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60">
                <a:solidFill>
                  <a:srgbClr val="FFFFFF"/>
                </a:solidFill>
                <a:latin typeface="Trebuchet MS"/>
                <a:cs typeface="Trebuchet MS"/>
              </a:rPr>
              <a:t>comandos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personalizar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ajustar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los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escaneos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acuerdo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necesidades.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Algunos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parámetros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comunes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Trebuchet MS"/>
                <a:cs typeface="Trebuchet MS"/>
              </a:rPr>
              <a:t>incluyen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65">
                <a:solidFill>
                  <a:srgbClr val="FFFFFF"/>
                </a:solidFill>
                <a:latin typeface="Trebuchet MS"/>
                <a:cs typeface="Trebuchet MS"/>
              </a:rPr>
              <a:t>-sS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escaneo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SYN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(stealth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Trebuchet MS"/>
                <a:cs typeface="Trebuchet MS"/>
              </a:rPr>
              <a:t>scan),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-sT </a:t>
            </a:r>
            <a:r>
              <a:rPr dirty="0" sz="2000" spc="-5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escaneo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TCP, </a:t>
            </a:r>
            <a:r>
              <a:rPr dirty="0" sz="2000" spc="90">
                <a:solidFill>
                  <a:srgbClr val="FFFFFF"/>
                </a:solidFill>
                <a:latin typeface="Trebuchet MS"/>
                <a:cs typeface="Trebuchet MS"/>
              </a:rPr>
              <a:t>-sU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escaneo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UDP, </a:t>
            </a:r>
            <a:r>
              <a:rPr dirty="0" sz="2000" spc="100">
                <a:solidFill>
                  <a:srgbClr val="FFFFFF"/>
                </a:solidFill>
                <a:latin typeface="Trebuchet MS"/>
                <a:cs typeface="Trebuchet MS"/>
              </a:rPr>
              <a:t>-A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detección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versión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sistema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operativo,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-p para </a:t>
            </a:r>
            <a:r>
              <a:rPr dirty="0" sz="20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especificar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0">
                <a:solidFill>
                  <a:srgbClr val="FFFFFF"/>
                </a:solidFill>
                <a:latin typeface="Trebuchet MS"/>
                <a:cs typeface="Trebuchet MS"/>
              </a:rPr>
              <a:t>puertos,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muchos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5">
                <a:solidFill>
                  <a:srgbClr val="FFFFFF"/>
                </a:solidFill>
                <a:latin typeface="Trebuchet MS"/>
                <a:cs typeface="Trebuchet MS"/>
              </a:rPr>
              <a:t>más.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50870" y="2557259"/>
            <a:ext cx="12915265" cy="1647825"/>
          </a:xfrm>
          <a:custGeom>
            <a:avLst/>
            <a:gdLst/>
            <a:ahLst/>
            <a:cxnLst/>
            <a:rect l="l" t="t" r="r" b="b"/>
            <a:pathLst>
              <a:path w="12915265" h="1647825">
                <a:moveTo>
                  <a:pt x="0" y="0"/>
                </a:moveTo>
                <a:lnTo>
                  <a:pt x="12914881" y="0"/>
                </a:lnTo>
                <a:lnTo>
                  <a:pt x="12914881" y="1647824"/>
                </a:lnTo>
                <a:lnTo>
                  <a:pt x="0" y="1647824"/>
                </a:lnTo>
                <a:lnTo>
                  <a:pt x="0" y="0"/>
                </a:lnTo>
              </a:path>
            </a:pathLst>
          </a:custGeom>
          <a:ln w="76240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813861" y="2623998"/>
            <a:ext cx="12459335" cy="1435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130" b="1">
                <a:solidFill>
                  <a:srgbClr val="FFFFFF"/>
                </a:solidFill>
                <a:latin typeface="Trebuchet MS"/>
                <a:cs typeface="Trebuchet MS"/>
              </a:rPr>
              <a:t>ANALISIS</a:t>
            </a:r>
            <a:r>
              <a:rPr dirty="0" sz="2000" spc="-7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60" b="1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000" spc="-7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25" b="1">
                <a:solidFill>
                  <a:srgbClr val="FFFFFF"/>
                </a:solidFill>
                <a:latin typeface="Trebuchet MS"/>
                <a:cs typeface="Trebuchet MS"/>
              </a:rPr>
              <a:t>PUERTOS</a:t>
            </a:r>
            <a:r>
              <a:rPr dirty="0" sz="2000" spc="-7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 b="1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000" spc="-7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60" b="1">
                <a:solidFill>
                  <a:srgbClr val="FFFFFF"/>
                </a:solidFill>
                <a:latin typeface="Trebuchet MS"/>
                <a:cs typeface="Trebuchet MS"/>
              </a:rPr>
              <a:t>DISPOSITIVOS</a:t>
            </a:r>
            <a:r>
              <a:rPr dirty="0" sz="2000" spc="-7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15" b="1">
                <a:solidFill>
                  <a:srgbClr val="FFFFFF"/>
                </a:solidFill>
                <a:latin typeface="Trebuchet MS"/>
                <a:cs typeface="Trebuchet MS"/>
              </a:rPr>
              <a:t>CON</a:t>
            </a:r>
            <a:r>
              <a:rPr dirty="0" sz="2000" spc="-7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35" b="1">
                <a:solidFill>
                  <a:srgbClr val="FFFFFF"/>
                </a:solidFill>
                <a:latin typeface="Trebuchet MS"/>
                <a:cs typeface="Trebuchet MS"/>
              </a:rPr>
              <a:t>NMAP: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ts val="2170"/>
              </a:lnSpc>
              <a:spcBef>
                <a:spcPts val="150"/>
              </a:spcBef>
            </a:pP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Nmap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(Network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Mapper)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herramienta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código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abierto </a:t>
            </a:r>
            <a:r>
              <a:rPr dirty="0" sz="2000" spc="-20">
                <a:solidFill>
                  <a:srgbClr val="FFFFFF"/>
                </a:solidFill>
                <a:latin typeface="Trebuchet MS"/>
                <a:cs typeface="Trebuchet MS"/>
              </a:rPr>
              <a:t>utilizada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descubrir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mapear 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redes,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además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identificar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dispositivos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servicios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red.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Realiza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escaneos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puertos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servicios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determinar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qué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65">
                <a:solidFill>
                  <a:srgbClr val="FFFFFF"/>
                </a:solidFill>
                <a:latin typeface="Trebuchet MS"/>
                <a:cs typeface="Trebuchet MS"/>
              </a:rPr>
              <a:t>sistemas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están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activos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qué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puertos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están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abiertos.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Esto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ayuda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los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administradores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seguridad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identificar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posibles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vulnerabilidades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configuraciones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Trebuchet MS"/>
                <a:cs typeface="Trebuchet MS"/>
              </a:rPr>
              <a:t>inseguras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los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dispositivos</a:t>
            </a:r>
            <a:r>
              <a:rPr dirty="0" sz="2000" spc="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Trebuchet MS"/>
                <a:cs typeface="Trebuchet MS"/>
              </a:rPr>
              <a:t>red.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750387" y="8150598"/>
            <a:ext cx="12915900" cy="1495425"/>
          </a:xfrm>
          <a:custGeom>
            <a:avLst/>
            <a:gdLst/>
            <a:ahLst/>
            <a:cxnLst/>
            <a:rect l="l" t="t" r="r" b="b"/>
            <a:pathLst>
              <a:path w="12915900" h="1495425">
                <a:moveTo>
                  <a:pt x="0" y="0"/>
                </a:moveTo>
                <a:lnTo>
                  <a:pt x="12915849" y="0"/>
                </a:lnTo>
                <a:lnTo>
                  <a:pt x="12915849" y="1495424"/>
                </a:lnTo>
                <a:lnTo>
                  <a:pt x="0" y="1495424"/>
                </a:lnTo>
                <a:lnTo>
                  <a:pt x="0" y="0"/>
                </a:lnTo>
              </a:path>
            </a:pathLst>
          </a:custGeom>
          <a:ln w="76267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1813861" y="8274487"/>
            <a:ext cx="12646025" cy="11588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-45" b="1">
                <a:solidFill>
                  <a:srgbClr val="FFFFFF"/>
                </a:solidFill>
                <a:latin typeface="Trebuchet MS"/>
                <a:cs typeface="Trebuchet MS"/>
              </a:rPr>
              <a:t>FULL</a:t>
            </a:r>
            <a:r>
              <a:rPr dirty="0" sz="2000" spc="-10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40" b="1">
                <a:solidFill>
                  <a:srgbClr val="FFFFFF"/>
                </a:solidFill>
                <a:latin typeface="Trebuchet MS"/>
                <a:cs typeface="Trebuchet MS"/>
              </a:rPr>
              <a:t>TCP</a:t>
            </a:r>
            <a:r>
              <a:rPr dirty="0" sz="2000" spc="-9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135" b="1">
                <a:solidFill>
                  <a:srgbClr val="FFFFFF"/>
                </a:solidFill>
                <a:latin typeface="Trebuchet MS"/>
                <a:cs typeface="Trebuchet MS"/>
              </a:rPr>
              <a:t>SCAN: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ts val="2180"/>
              </a:lnSpc>
              <a:spcBef>
                <a:spcPts val="140"/>
              </a:spcBef>
            </a:pPr>
            <a:r>
              <a:rPr dirty="0" sz="2000" spc="-55">
                <a:solidFill>
                  <a:srgbClr val="FFFFFF"/>
                </a:solidFill>
                <a:latin typeface="Trebuchet MS"/>
                <a:cs typeface="Trebuchet MS"/>
              </a:rPr>
              <a:t>Un </a:t>
            </a:r>
            <a:r>
              <a:rPr dirty="0" sz="2000" spc="-114">
                <a:solidFill>
                  <a:srgbClr val="FFFFFF"/>
                </a:solidFill>
                <a:latin typeface="Trebuchet MS"/>
                <a:cs typeface="Trebuchet MS"/>
              </a:rPr>
              <a:t>"Full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TCP </a:t>
            </a:r>
            <a:r>
              <a:rPr dirty="0" sz="2000" spc="45">
                <a:solidFill>
                  <a:srgbClr val="FFFFFF"/>
                </a:solidFill>
                <a:latin typeface="Trebuchet MS"/>
                <a:cs typeface="Trebuchet MS"/>
              </a:rPr>
              <a:t>Scan"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un </a:t>
            </a:r>
            <a:r>
              <a:rPr dirty="0" sz="2000" spc="5">
                <a:solidFill>
                  <a:srgbClr val="FFFFFF"/>
                </a:solidFill>
                <a:latin typeface="Trebuchet MS"/>
                <a:cs typeface="Trebuchet MS"/>
              </a:rPr>
              <a:t>tipo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escaneo </a:t>
            </a:r>
            <a:r>
              <a:rPr dirty="0" sz="2000" spc="15">
                <a:solidFill>
                  <a:srgbClr val="FFFFFF"/>
                </a:solidFill>
                <a:latin typeface="Trebuchet MS"/>
                <a:cs typeface="Trebuchet MS"/>
              </a:rPr>
              <a:t>exhaustivo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que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verifica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todos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los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puertos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TCP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un </a:t>
            </a:r>
            <a:r>
              <a:rPr dirty="0" sz="2000" spc="-50">
                <a:solidFill>
                  <a:srgbClr val="FFFFFF"/>
                </a:solidFill>
                <a:latin typeface="Trebuchet MS"/>
                <a:cs typeface="Trebuchet MS"/>
              </a:rPr>
              <a:t>objetivo.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Nmap </a:t>
            </a:r>
            <a:r>
              <a:rPr dirty="0" sz="2000" spc="-5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intenta </a:t>
            </a:r>
            <a:r>
              <a:rPr dirty="0" sz="2000" spc="40">
                <a:solidFill>
                  <a:srgbClr val="FFFFFF"/>
                </a:solidFill>
                <a:latin typeface="Trebuchet MS"/>
                <a:cs typeface="Trebuchet MS"/>
              </a:rPr>
              <a:t>establecer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000" spc="-5">
                <a:solidFill>
                  <a:srgbClr val="FFFFFF"/>
                </a:solidFill>
                <a:latin typeface="Trebuchet MS"/>
                <a:cs typeface="Trebuchet MS"/>
              </a:rPr>
              <a:t>conexión </a:t>
            </a:r>
            <a:r>
              <a:rPr dirty="0" sz="2000" spc="3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cada </a:t>
            </a:r>
            <a:r>
              <a:rPr dirty="0" sz="2000" spc="35">
                <a:solidFill>
                  <a:srgbClr val="FFFFFF"/>
                </a:solidFill>
                <a:latin typeface="Trebuchet MS"/>
                <a:cs typeface="Trebuchet MS"/>
              </a:rPr>
              <a:t>puerto </a:t>
            </a:r>
            <a:r>
              <a:rPr dirty="0" sz="2000" spc="75">
                <a:solidFill>
                  <a:srgbClr val="FFFFFF"/>
                </a:solidFill>
                <a:latin typeface="Trebuchet MS"/>
                <a:cs typeface="Trebuchet MS"/>
              </a:rPr>
              <a:t>para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determinar </a:t>
            </a:r>
            <a:r>
              <a:rPr dirty="0" sz="2000" spc="-10">
                <a:solidFill>
                  <a:srgbClr val="FFFFFF"/>
                </a:solidFill>
                <a:latin typeface="Trebuchet MS"/>
                <a:cs typeface="Trebuchet MS"/>
              </a:rPr>
              <a:t>si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está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abierto, </a:t>
            </a:r>
            <a:r>
              <a:rPr dirty="0" sz="2000" spc="70">
                <a:solidFill>
                  <a:srgbClr val="FFFFFF"/>
                </a:solidFill>
                <a:latin typeface="Trebuchet MS"/>
                <a:cs typeface="Trebuchet MS"/>
              </a:rPr>
              <a:t>cerrado </a:t>
            </a:r>
            <a:r>
              <a:rPr dirty="0" sz="2000">
                <a:solidFill>
                  <a:srgbClr val="FFFFFF"/>
                </a:solidFill>
                <a:latin typeface="Trebuchet MS"/>
                <a:cs typeface="Trebuchet MS"/>
              </a:rPr>
              <a:t>o </a:t>
            </a:r>
            <a:r>
              <a:rPr dirty="0" sz="2000" spc="25">
                <a:solidFill>
                  <a:srgbClr val="FFFFFF"/>
                </a:solidFill>
                <a:latin typeface="Trebuchet MS"/>
                <a:cs typeface="Trebuchet MS"/>
              </a:rPr>
              <a:t>filtrado </a:t>
            </a:r>
            <a:r>
              <a:rPr dirty="0" sz="2000" spc="55">
                <a:solidFill>
                  <a:srgbClr val="FFFFFF"/>
                </a:solidFill>
                <a:latin typeface="Trebuchet MS"/>
                <a:cs typeface="Trebuchet MS"/>
              </a:rPr>
              <a:t>por </a:t>
            </a:r>
            <a:r>
              <a:rPr dirty="0" sz="2000" spc="-70">
                <a:solidFill>
                  <a:srgbClr val="FFFFFF"/>
                </a:solidFill>
                <a:latin typeface="Trebuchet MS"/>
                <a:cs typeface="Trebuchet MS"/>
              </a:rPr>
              <a:t>un </a:t>
            </a:r>
            <a:r>
              <a:rPr dirty="0" sz="2000" spc="-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40">
                <a:solidFill>
                  <a:srgbClr val="FFFFFF"/>
                </a:solidFill>
                <a:latin typeface="Trebuchet MS"/>
                <a:cs typeface="Trebuchet MS"/>
              </a:rPr>
              <a:t>firewall.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734060">
              <a:lnSpc>
                <a:spcPct val="100000"/>
              </a:lnSpc>
              <a:spcBef>
                <a:spcPts val="100"/>
              </a:spcBef>
            </a:pPr>
            <a:r>
              <a:rPr dirty="0" spc="5">
                <a:latin typeface="Verdana"/>
                <a:cs typeface="Verdana"/>
              </a:rPr>
              <a:t>INTELIGENCIA</a:t>
            </a:r>
            <a:r>
              <a:rPr dirty="0" spc="-30">
                <a:latin typeface="Verdana"/>
                <a:cs typeface="Verdana"/>
              </a:rPr>
              <a:t> </a:t>
            </a:r>
            <a:r>
              <a:rPr dirty="0" spc="-15">
                <a:latin typeface="Verdana"/>
                <a:cs typeface="Verdana"/>
              </a:rPr>
              <a:t>ACTIVA: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50387" y="4939697"/>
            <a:ext cx="12915900" cy="1495425"/>
          </a:xfrm>
          <a:custGeom>
            <a:avLst/>
            <a:gdLst/>
            <a:ahLst/>
            <a:cxnLst/>
            <a:rect l="l" t="t" r="r" b="b"/>
            <a:pathLst>
              <a:path w="12915900" h="1495425">
                <a:moveTo>
                  <a:pt x="0" y="0"/>
                </a:moveTo>
                <a:lnTo>
                  <a:pt x="12915849" y="0"/>
                </a:lnTo>
                <a:lnTo>
                  <a:pt x="12915849" y="1495424"/>
                </a:lnTo>
                <a:lnTo>
                  <a:pt x="0" y="1495424"/>
                </a:lnTo>
                <a:lnTo>
                  <a:pt x="0" y="0"/>
                </a:lnTo>
              </a:path>
            </a:pathLst>
          </a:custGeom>
          <a:ln w="76267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813861" y="5063585"/>
            <a:ext cx="12734925" cy="11588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FINGERPRINTING(ESCANEO </a:t>
            </a:r>
            <a:r>
              <a:rPr dirty="0" sz="2000" spc="-114" b="1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105" b="1">
                <a:solidFill>
                  <a:srgbClr val="FFFFFF"/>
                </a:solidFill>
                <a:latin typeface="Arial"/>
                <a:cs typeface="Arial"/>
              </a:rPr>
              <a:t>HUELLAS):</a:t>
            </a:r>
            <a:endParaRPr sz="2000">
              <a:latin typeface="Arial"/>
              <a:cs typeface="Arial"/>
            </a:endParaRPr>
          </a:p>
          <a:p>
            <a:pPr marL="12700" marR="5080">
              <a:lnSpc>
                <a:spcPts val="2180"/>
              </a:lnSpc>
              <a:spcBef>
                <a:spcPts val="140"/>
              </a:spcBef>
            </a:pP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El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90">
                <a:solidFill>
                  <a:srgbClr val="FFFFFF"/>
                </a:solidFill>
                <a:latin typeface="Lucida Sans Unicode"/>
                <a:cs typeface="Lucida Sans Unicode"/>
              </a:rPr>
              <a:t>"Fingerprinting"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90">
                <a:solidFill>
                  <a:srgbClr val="FFFFFF"/>
                </a:solidFill>
                <a:latin typeface="Lucida Sans Unicode"/>
                <a:cs typeface="Lucida Sans Unicode"/>
              </a:rPr>
              <a:t>implica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identificar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el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sistema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operativo,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75">
                <a:solidFill>
                  <a:srgbClr val="FFFFFF"/>
                </a:solidFill>
                <a:latin typeface="Lucida Sans Unicode"/>
                <a:cs typeface="Lucida Sans Unicode"/>
              </a:rPr>
              <a:t>las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0">
                <a:solidFill>
                  <a:srgbClr val="FFFFFF"/>
                </a:solidFill>
                <a:latin typeface="Lucida Sans Unicode"/>
                <a:cs typeface="Lucida Sans Unicode"/>
              </a:rPr>
              <a:t>versiones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Lucida Sans Unicode"/>
                <a:cs typeface="Lucida Sans Unicode"/>
              </a:rPr>
              <a:t>software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y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otros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detalles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sobre 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14">
                <a:solidFill>
                  <a:srgbClr val="FFFFFF"/>
                </a:solidFill>
                <a:latin typeface="Lucida Sans Unicode"/>
                <a:cs typeface="Lucida Sans Unicode"/>
              </a:rPr>
              <a:t>los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servicios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que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se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ejecutan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30">
                <a:solidFill>
                  <a:srgbClr val="FFFFFF"/>
                </a:solidFill>
                <a:latin typeface="Lucida Sans Unicode"/>
                <a:cs typeface="Lucida Sans Unicode"/>
              </a:rPr>
              <a:t>en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14">
                <a:solidFill>
                  <a:srgbClr val="FFFFFF"/>
                </a:solidFill>
                <a:latin typeface="Lucida Sans Unicode"/>
                <a:cs typeface="Lucida Sans Unicode"/>
              </a:rPr>
              <a:t>los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puertos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abiertos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20">
                <a:solidFill>
                  <a:srgbClr val="FFFFFF"/>
                </a:solidFill>
                <a:latin typeface="Lucida Sans Unicode"/>
                <a:cs typeface="Lucida Sans Unicode"/>
              </a:rPr>
              <a:t>un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0">
                <a:solidFill>
                  <a:srgbClr val="FFFFFF"/>
                </a:solidFill>
                <a:latin typeface="Lucida Sans Unicode"/>
                <a:cs typeface="Lucida Sans Unicode"/>
              </a:rPr>
              <a:t>objetivo.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Nmap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0">
                <a:solidFill>
                  <a:srgbClr val="FFFFFF"/>
                </a:solidFill>
                <a:latin typeface="Lucida Sans Unicode"/>
                <a:cs typeface="Lucida Sans Unicode"/>
              </a:rPr>
              <a:t>utiliza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técnicas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huellas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0">
                <a:solidFill>
                  <a:srgbClr val="FFFFFF"/>
                </a:solidFill>
                <a:latin typeface="Lucida Sans Unicode"/>
                <a:cs typeface="Lucida Sans Unicode"/>
              </a:rPr>
              <a:t>digitales </a:t>
            </a:r>
            <a:r>
              <a:rPr dirty="0" sz="2000" spc="-6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para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obtener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información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sobre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14">
                <a:solidFill>
                  <a:srgbClr val="FFFFFF"/>
                </a:solidFill>
                <a:latin typeface="Lucida Sans Unicode"/>
                <a:cs typeface="Lucida Sans Unicode"/>
              </a:rPr>
              <a:t>los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sistemas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y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servicios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50">
                <a:solidFill>
                  <a:srgbClr val="FFFFFF"/>
                </a:solidFill>
                <a:latin typeface="Lucida Sans Unicode"/>
                <a:cs typeface="Lucida Sans Unicode"/>
              </a:rPr>
              <a:t>identificados.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50870" y="2027319"/>
            <a:ext cx="12915265" cy="1647825"/>
          </a:xfrm>
          <a:custGeom>
            <a:avLst/>
            <a:gdLst/>
            <a:ahLst/>
            <a:cxnLst/>
            <a:rect l="l" t="t" r="r" b="b"/>
            <a:pathLst>
              <a:path w="12915265" h="1647825">
                <a:moveTo>
                  <a:pt x="0" y="0"/>
                </a:moveTo>
                <a:lnTo>
                  <a:pt x="12914881" y="0"/>
                </a:lnTo>
                <a:lnTo>
                  <a:pt x="12914881" y="1647824"/>
                </a:lnTo>
                <a:lnTo>
                  <a:pt x="0" y="1647824"/>
                </a:lnTo>
                <a:lnTo>
                  <a:pt x="0" y="0"/>
                </a:lnTo>
              </a:path>
            </a:pathLst>
          </a:custGeom>
          <a:ln w="76240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813861" y="2094057"/>
            <a:ext cx="12738100" cy="1435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-70" b="1">
                <a:solidFill>
                  <a:srgbClr val="FFFFFF"/>
                </a:solidFill>
                <a:latin typeface="Arial"/>
                <a:cs typeface="Arial"/>
              </a:rPr>
              <a:t>STEALTH</a:t>
            </a:r>
            <a:r>
              <a:rPr dirty="0" sz="2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SCAN:</a:t>
            </a:r>
            <a:endParaRPr sz="2000">
              <a:latin typeface="Arial"/>
              <a:cs typeface="Arial"/>
            </a:endParaRPr>
          </a:p>
          <a:p>
            <a:pPr marL="12700" marR="5080">
              <a:lnSpc>
                <a:spcPts val="2180"/>
              </a:lnSpc>
              <a:spcBef>
                <a:spcPts val="140"/>
              </a:spcBef>
            </a:pP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El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"Stealth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Scan",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35">
                <a:solidFill>
                  <a:srgbClr val="FFFFFF"/>
                </a:solidFill>
                <a:latin typeface="Lucida Sans Unicode"/>
                <a:cs typeface="Lucida Sans Unicode"/>
              </a:rPr>
              <a:t>menudo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realizado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utilizando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el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escaneo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SYN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00">
                <a:solidFill>
                  <a:srgbClr val="FFFFFF"/>
                </a:solidFill>
                <a:latin typeface="Lucida Sans Unicode"/>
                <a:cs typeface="Lucida Sans Unicode"/>
              </a:rPr>
              <a:t>("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-sS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75">
                <a:solidFill>
                  <a:srgbClr val="FFFFFF"/>
                </a:solidFill>
                <a:latin typeface="Lucida Sans Unicode"/>
                <a:cs typeface="Lucida Sans Unicode"/>
              </a:rPr>
              <a:t>"),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es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20">
                <a:solidFill>
                  <a:srgbClr val="FFFFFF"/>
                </a:solidFill>
                <a:latin typeface="Lucida Sans Unicode"/>
                <a:cs typeface="Lucida Sans Unicode"/>
              </a:rPr>
              <a:t>un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tipo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escaneo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30">
                <a:solidFill>
                  <a:srgbClr val="FFFFFF"/>
                </a:solidFill>
                <a:latin typeface="Lucida Sans Unicode"/>
                <a:cs typeface="Lucida Sans Unicode"/>
              </a:rPr>
              <a:t>en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el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que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Nmap </a:t>
            </a:r>
            <a:r>
              <a:rPr dirty="0" sz="2000" spc="-6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intenta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establecer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30">
                <a:solidFill>
                  <a:srgbClr val="FFFFFF"/>
                </a:solidFill>
                <a:latin typeface="Lucida Sans Unicode"/>
                <a:cs typeface="Lucida Sans Unicode"/>
              </a:rPr>
              <a:t>una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14">
                <a:solidFill>
                  <a:srgbClr val="FFFFFF"/>
                </a:solidFill>
                <a:latin typeface="Lucida Sans Unicode"/>
                <a:cs typeface="Lucida Sans Unicode"/>
              </a:rPr>
              <a:t>conexión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Lucida Sans Unicode"/>
                <a:cs typeface="Lucida Sans Unicode"/>
              </a:rPr>
              <a:t>tres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pasos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solo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hasta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90">
                <a:solidFill>
                  <a:srgbClr val="FFFFFF"/>
                </a:solidFill>
                <a:latin typeface="Lucida Sans Unicode"/>
                <a:cs typeface="Lucida Sans Unicode"/>
              </a:rPr>
              <a:t>la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etapa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envío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0">
                <a:solidFill>
                  <a:srgbClr val="FFFFFF"/>
                </a:solidFill>
                <a:latin typeface="Lucida Sans Unicode"/>
                <a:cs typeface="Lucida Sans Unicode"/>
              </a:rPr>
              <a:t>SYN,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40">
                <a:solidFill>
                  <a:srgbClr val="FFFFFF"/>
                </a:solidFill>
                <a:latin typeface="Lucida Sans Unicode"/>
                <a:cs typeface="Lucida Sans Unicode"/>
              </a:rPr>
              <a:t>sin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completar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la </a:t>
            </a:r>
            <a:r>
              <a:rPr dirty="0" sz="2000" spc="-8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5">
                <a:solidFill>
                  <a:srgbClr val="FFFFFF"/>
                </a:solidFill>
                <a:latin typeface="Lucida Sans Unicode"/>
                <a:cs typeface="Lucida Sans Unicode"/>
              </a:rPr>
              <a:t>conexión.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Esto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permite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obtener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información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sobre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14">
                <a:solidFill>
                  <a:srgbClr val="FFFFFF"/>
                </a:solidFill>
                <a:latin typeface="Lucida Sans Unicode"/>
                <a:cs typeface="Lucida Sans Unicode"/>
              </a:rPr>
              <a:t>los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puertos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abiertos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40">
                <a:solidFill>
                  <a:srgbClr val="FFFFFF"/>
                </a:solidFill>
                <a:latin typeface="Lucida Sans Unicode"/>
                <a:cs typeface="Lucida Sans Unicode"/>
              </a:rPr>
              <a:t>sin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generar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20">
                <a:solidFill>
                  <a:srgbClr val="FFFFFF"/>
                </a:solidFill>
                <a:latin typeface="Lucida Sans Unicode"/>
                <a:cs typeface="Lucida Sans Unicode"/>
              </a:rPr>
              <a:t>un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registro </a:t>
            </a:r>
            <a:r>
              <a:rPr dirty="0" sz="2000" spc="-60">
                <a:solidFill>
                  <a:srgbClr val="FFFFFF"/>
                </a:solidFill>
                <a:latin typeface="Lucida Sans Unicode"/>
                <a:cs typeface="Lucida Sans Unicode"/>
              </a:rPr>
              <a:t>completo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30">
                <a:solidFill>
                  <a:srgbClr val="FFFFFF"/>
                </a:solidFill>
                <a:latin typeface="Lucida Sans Unicode"/>
                <a:cs typeface="Lucida Sans Unicode"/>
              </a:rPr>
              <a:t>en </a:t>
            </a:r>
            <a:r>
              <a:rPr dirty="0" sz="20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14">
                <a:solidFill>
                  <a:srgbClr val="FFFFFF"/>
                </a:solidFill>
                <a:latin typeface="Lucida Sans Unicode"/>
                <a:cs typeface="Lucida Sans Unicode"/>
              </a:rPr>
              <a:t>los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10">
                <a:solidFill>
                  <a:srgbClr val="FFFFFF"/>
                </a:solidFill>
                <a:latin typeface="Lucida Sans Unicode"/>
                <a:cs typeface="Lucida Sans Unicode"/>
              </a:rPr>
              <a:t>logs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10">
                <a:solidFill>
                  <a:srgbClr val="FFFFFF"/>
                </a:solidFill>
                <a:latin typeface="Lucida Sans Unicode"/>
                <a:cs typeface="Lucida Sans Unicode"/>
              </a:rPr>
              <a:t>del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0">
                <a:solidFill>
                  <a:srgbClr val="FFFFFF"/>
                </a:solidFill>
                <a:latin typeface="Lucida Sans Unicode"/>
                <a:cs typeface="Lucida Sans Unicode"/>
              </a:rPr>
              <a:t>objetivo.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750387" y="7571518"/>
            <a:ext cx="12915900" cy="1495425"/>
          </a:xfrm>
          <a:custGeom>
            <a:avLst/>
            <a:gdLst/>
            <a:ahLst/>
            <a:cxnLst/>
            <a:rect l="l" t="t" r="r" b="b"/>
            <a:pathLst>
              <a:path w="12915900" h="1495425">
                <a:moveTo>
                  <a:pt x="0" y="0"/>
                </a:moveTo>
                <a:lnTo>
                  <a:pt x="12915849" y="0"/>
                </a:lnTo>
                <a:lnTo>
                  <a:pt x="12915849" y="1495424"/>
                </a:lnTo>
                <a:lnTo>
                  <a:pt x="0" y="1495424"/>
                </a:lnTo>
                <a:lnTo>
                  <a:pt x="0" y="0"/>
                </a:lnTo>
              </a:path>
            </a:pathLst>
          </a:custGeom>
          <a:ln w="76267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1813861" y="7695407"/>
            <a:ext cx="12774295" cy="11588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ZENMAP:</a:t>
            </a:r>
            <a:endParaRPr sz="2000">
              <a:latin typeface="Arial"/>
              <a:cs typeface="Arial"/>
            </a:endParaRPr>
          </a:p>
          <a:p>
            <a:pPr marL="12700" marR="5080">
              <a:lnSpc>
                <a:spcPts val="2170"/>
              </a:lnSpc>
              <a:spcBef>
                <a:spcPts val="150"/>
              </a:spcBef>
            </a:pPr>
            <a:r>
              <a:rPr dirty="0" sz="2000" spc="-100">
                <a:solidFill>
                  <a:srgbClr val="FFFFFF"/>
                </a:solidFill>
                <a:latin typeface="Lucida Sans Unicode"/>
                <a:cs typeface="Lucida Sans Unicode"/>
              </a:rPr>
              <a:t>Zenmap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es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90">
                <a:solidFill>
                  <a:srgbClr val="FFFFFF"/>
                </a:solidFill>
                <a:latin typeface="Lucida Sans Unicode"/>
                <a:cs typeface="Lucida Sans Unicode"/>
              </a:rPr>
              <a:t>la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interfaz </a:t>
            </a:r>
            <a:r>
              <a:rPr dirty="0" sz="2000" spc="15">
                <a:solidFill>
                  <a:srgbClr val="FFFFFF"/>
                </a:solidFill>
                <a:latin typeface="Lucida Sans Unicode"/>
                <a:cs typeface="Lucida Sans Unicode"/>
              </a:rPr>
              <a:t>gráfica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0">
                <a:solidFill>
                  <a:srgbClr val="FFFFFF"/>
                </a:solidFill>
                <a:latin typeface="Lucida Sans Unicode"/>
                <a:cs typeface="Lucida Sans Unicode"/>
              </a:rPr>
              <a:t>usuario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(GUI)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para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30">
                <a:solidFill>
                  <a:srgbClr val="FFFFFF"/>
                </a:solidFill>
                <a:latin typeface="Lucida Sans Unicode"/>
                <a:cs typeface="Lucida Sans Unicode"/>
              </a:rPr>
              <a:t>Nmap.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Proporciona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30">
                <a:solidFill>
                  <a:srgbClr val="FFFFFF"/>
                </a:solidFill>
                <a:latin typeface="Lucida Sans Unicode"/>
                <a:cs typeface="Lucida Sans Unicode"/>
              </a:rPr>
              <a:t>una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forma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90">
                <a:solidFill>
                  <a:srgbClr val="FFFFFF"/>
                </a:solidFill>
                <a:latin typeface="Lucida Sans Unicode"/>
                <a:cs typeface="Lucida Sans Unicode"/>
              </a:rPr>
              <a:t>más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95">
                <a:solidFill>
                  <a:srgbClr val="FFFFFF"/>
                </a:solidFill>
                <a:latin typeface="Lucida Sans Unicode"/>
                <a:cs typeface="Lucida Sans Unicode"/>
              </a:rPr>
              <a:t>visual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configurar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y </a:t>
            </a:r>
            <a:r>
              <a:rPr dirty="0" sz="2000" spc="-6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ejecutar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50">
                <a:solidFill>
                  <a:srgbClr val="FFFFFF"/>
                </a:solidFill>
                <a:latin typeface="Lucida Sans Unicode"/>
                <a:cs typeface="Lucida Sans Unicode"/>
              </a:rPr>
              <a:t>escaneos,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55">
                <a:solidFill>
                  <a:srgbClr val="FFFFFF"/>
                </a:solidFill>
                <a:latin typeface="Lucida Sans Unicode"/>
                <a:cs typeface="Lucida Sans Unicode"/>
              </a:rPr>
              <a:t>lo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que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Lucida Sans Unicode"/>
                <a:cs typeface="Lucida Sans Unicode"/>
              </a:rPr>
              <a:t>facilita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el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5">
                <a:solidFill>
                  <a:srgbClr val="FFFFFF"/>
                </a:solidFill>
                <a:latin typeface="Lucida Sans Unicode"/>
                <a:cs typeface="Lucida Sans Unicode"/>
              </a:rPr>
              <a:t>uso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Nmap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para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75">
                <a:solidFill>
                  <a:srgbClr val="FFFFFF"/>
                </a:solidFill>
                <a:latin typeface="Lucida Sans Unicode"/>
                <a:cs typeface="Lucida Sans Unicode"/>
              </a:rPr>
              <a:t>usuarios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que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65">
                <a:solidFill>
                  <a:srgbClr val="FFFFFF"/>
                </a:solidFill>
                <a:latin typeface="Lucida Sans Unicode"/>
                <a:cs typeface="Lucida Sans Unicode"/>
              </a:rPr>
              <a:t>no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están </a:t>
            </a:r>
            <a:r>
              <a:rPr dirty="0" sz="2000" spc="-60">
                <a:solidFill>
                  <a:srgbClr val="FFFFFF"/>
                </a:solidFill>
                <a:latin typeface="Lucida Sans Unicode"/>
                <a:cs typeface="Lucida Sans Unicode"/>
              </a:rPr>
              <a:t>familiarizados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con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la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0">
                <a:solidFill>
                  <a:srgbClr val="FFFFFF"/>
                </a:solidFill>
                <a:latin typeface="Lucida Sans Unicode"/>
                <a:cs typeface="Lucida Sans Unicode"/>
              </a:rPr>
              <a:t>línea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 </a:t>
            </a:r>
            <a:r>
              <a:rPr dirty="0" sz="2000" spc="-8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90">
                <a:solidFill>
                  <a:srgbClr val="FFFFFF"/>
                </a:solidFill>
                <a:latin typeface="Lucida Sans Unicode"/>
                <a:cs typeface="Lucida Sans Unicode"/>
              </a:rPr>
              <a:t>comandos.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734060">
              <a:lnSpc>
                <a:spcPct val="100000"/>
              </a:lnSpc>
              <a:spcBef>
                <a:spcPts val="100"/>
              </a:spcBef>
            </a:pPr>
            <a:r>
              <a:rPr dirty="0" spc="254"/>
              <a:t>INTELIGENCIA</a:t>
            </a:r>
            <a:r>
              <a:rPr dirty="0" spc="90"/>
              <a:t> </a:t>
            </a:r>
            <a:r>
              <a:rPr dirty="0" spc="260"/>
              <a:t>ACTIVA: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43906" y="4178247"/>
            <a:ext cx="12915900" cy="1495425"/>
          </a:xfrm>
          <a:custGeom>
            <a:avLst/>
            <a:gdLst/>
            <a:ahLst/>
            <a:cxnLst/>
            <a:rect l="l" t="t" r="r" b="b"/>
            <a:pathLst>
              <a:path w="12915900" h="1495425">
                <a:moveTo>
                  <a:pt x="0" y="0"/>
                </a:moveTo>
                <a:lnTo>
                  <a:pt x="12915849" y="0"/>
                </a:lnTo>
                <a:lnTo>
                  <a:pt x="12915849" y="1495424"/>
                </a:lnTo>
                <a:lnTo>
                  <a:pt x="0" y="1495424"/>
                </a:lnTo>
                <a:lnTo>
                  <a:pt x="0" y="0"/>
                </a:lnTo>
              </a:path>
            </a:pathLst>
          </a:custGeom>
          <a:ln w="76267">
            <a:solidFill>
              <a:srgbClr val="F5F5F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907380" y="4302136"/>
            <a:ext cx="12581890" cy="11588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290"/>
              </a:lnSpc>
              <a:spcBef>
                <a:spcPts val="100"/>
              </a:spcBef>
            </a:pPr>
            <a:r>
              <a:rPr dirty="0" sz="2000" spc="-20" b="1">
                <a:solidFill>
                  <a:srgbClr val="FFFFFF"/>
                </a:solidFill>
                <a:latin typeface="Arial"/>
                <a:cs typeface="Arial"/>
              </a:rPr>
              <a:t>ANALISIS</a:t>
            </a:r>
            <a:r>
              <a:rPr dirty="0" sz="2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40" b="1">
                <a:solidFill>
                  <a:srgbClr val="FFFFFF"/>
                </a:solidFill>
                <a:latin typeface="Arial"/>
                <a:cs typeface="Arial"/>
              </a:rPr>
              <a:t>TRACEROUTE:</a:t>
            </a:r>
            <a:endParaRPr sz="2000">
              <a:latin typeface="Arial"/>
              <a:cs typeface="Arial"/>
            </a:endParaRPr>
          </a:p>
          <a:p>
            <a:pPr marL="12700" marR="5080">
              <a:lnSpc>
                <a:spcPts val="2170"/>
              </a:lnSpc>
              <a:spcBef>
                <a:spcPts val="150"/>
              </a:spcBef>
            </a:pP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El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0">
                <a:solidFill>
                  <a:srgbClr val="FFFFFF"/>
                </a:solidFill>
                <a:latin typeface="Lucida Sans Unicode"/>
                <a:cs typeface="Lucida Sans Unicode"/>
              </a:rPr>
              <a:t>análisis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5">
                <a:solidFill>
                  <a:srgbClr val="FFFFFF"/>
                </a:solidFill>
                <a:latin typeface="Lucida Sans Unicode"/>
                <a:cs typeface="Lucida Sans Unicode"/>
              </a:rPr>
              <a:t>traceroute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35">
                <a:solidFill>
                  <a:srgbClr val="FFFFFF"/>
                </a:solidFill>
                <a:latin typeface="Lucida Sans Unicode"/>
                <a:cs typeface="Lucida Sans Unicode"/>
              </a:rPr>
              <a:t>(tracert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30">
                <a:solidFill>
                  <a:srgbClr val="FFFFFF"/>
                </a:solidFill>
                <a:latin typeface="Lucida Sans Unicode"/>
                <a:cs typeface="Lucida Sans Unicode"/>
              </a:rPr>
              <a:t>en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Lucida Sans Unicode"/>
                <a:cs typeface="Lucida Sans Unicode"/>
              </a:rPr>
              <a:t>Windows)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es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30">
                <a:solidFill>
                  <a:srgbClr val="FFFFFF"/>
                </a:solidFill>
                <a:latin typeface="Lucida Sans Unicode"/>
                <a:cs typeface="Lucida Sans Unicode"/>
              </a:rPr>
              <a:t>una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herramienta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que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30">
                <a:solidFill>
                  <a:srgbClr val="FFFFFF"/>
                </a:solidFill>
                <a:latin typeface="Lucida Sans Unicode"/>
                <a:cs typeface="Lucida Sans Unicode"/>
              </a:rPr>
              <a:t>rastrea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90">
                <a:solidFill>
                  <a:srgbClr val="FFFFFF"/>
                </a:solidFill>
                <a:latin typeface="Lucida Sans Unicode"/>
                <a:cs typeface="Lucida Sans Unicode"/>
              </a:rPr>
              <a:t>la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Lucida Sans Unicode"/>
                <a:cs typeface="Lucida Sans Unicode"/>
              </a:rPr>
              <a:t>ruta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que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0">
                <a:solidFill>
                  <a:srgbClr val="FFFFFF"/>
                </a:solidFill>
                <a:latin typeface="Lucida Sans Unicode"/>
                <a:cs typeface="Lucida Sans Unicode"/>
              </a:rPr>
              <a:t>sigue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20">
                <a:solidFill>
                  <a:srgbClr val="FFFFFF"/>
                </a:solidFill>
                <a:latin typeface="Lucida Sans Unicode"/>
                <a:cs typeface="Lucida Sans Unicode"/>
              </a:rPr>
              <a:t>un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paquete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 </a:t>
            </a:r>
            <a:r>
              <a:rPr dirty="0" sz="2000" spc="-6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datos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desde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20">
                <a:solidFill>
                  <a:srgbClr val="FFFFFF"/>
                </a:solidFill>
                <a:latin typeface="Lucida Sans Unicode"/>
                <a:cs typeface="Lucida Sans Unicode"/>
              </a:rPr>
              <a:t>un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0">
                <a:solidFill>
                  <a:srgbClr val="FFFFFF"/>
                </a:solidFill>
                <a:latin typeface="Lucida Sans Unicode"/>
                <a:cs typeface="Lucida Sans Unicode"/>
              </a:rPr>
              <a:t>origen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hasta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20">
                <a:solidFill>
                  <a:srgbClr val="FFFFFF"/>
                </a:solidFill>
                <a:latin typeface="Lucida Sans Unicode"/>
                <a:cs typeface="Lucida Sans Unicode"/>
              </a:rPr>
              <a:t>un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Lucida Sans Unicode"/>
                <a:cs typeface="Lucida Sans Unicode"/>
              </a:rPr>
              <a:t>destino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a 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través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30">
                <a:solidFill>
                  <a:srgbClr val="FFFFFF"/>
                </a:solidFill>
                <a:latin typeface="Lucida Sans Unicode"/>
                <a:cs typeface="Lucida Sans Unicode"/>
              </a:rPr>
              <a:t>una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Lucida Sans Unicode"/>
                <a:cs typeface="Lucida Sans Unicode"/>
              </a:rPr>
              <a:t>red.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Proporciona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información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sobre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14">
                <a:solidFill>
                  <a:srgbClr val="FFFFFF"/>
                </a:solidFill>
                <a:latin typeface="Lucida Sans Unicode"/>
                <a:cs typeface="Lucida Sans Unicode"/>
              </a:rPr>
              <a:t>los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saltos 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intermedios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que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el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paquete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0">
                <a:solidFill>
                  <a:srgbClr val="FFFFFF"/>
                </a:solidFill>
                <a:latin typeface="Lucida Sans Unicode"/>
                <a:cs typeface="Lucida Sans Unicode"/>
              </a:rPr>
              <a:t>toma,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mostrando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14">
                <a:solidFill>
                  <a:srgbClr val="FFFFFF"/>
                </a:solidFill>
                <a:latin typeface="Lucida Sans Unicode"/>
                <a:cs typeface="Lucida Sans Unicode"/>
              </a:rPr>
              <a:t>los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Lucida Sans Unicode"/>
                <a:cs typeface="Lucida Sans Unicode"/>
              </a:rPr>
              <a:t>dispositivos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y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routers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que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0">
                <a:solidFill>
                  <a:srgbClr val="FFFFFF"/>
                </a:solidFill>
                <a:latin typeface="Lucida Sans Unicode"/>
                <a:cs typeface="Lucida Sans Unicode"/>
              </a:rPr>
              <a:t>manejan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el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25">
                <a:solidFill>
                  <a:srgbClr val="FFFFFF"/>
                </a:solidFill>
                <a:latin typeface="Lucida Sans Unicode"/>
                <a:cs typeface="Lucida Sans Unicode"/>
              </a:rPr>
              <a:t>tráfico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30">
                <a:solidFill>
                  <a:srgbClr val="FFFFFF"/>
                </a:solidFill>
                <a:latin typeface="Lucida Sans Unicode"/>
                <a:cs typeface="Lucida Sans Unicode"/>
              </a:rPr>
              <a:t>en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20">
                <a:solidFill>
                  <a:srgbClr val="FFFFFF"/>
                </a:solidFill>
                <a:latin typeface="Lucida Sans Unicode"/>
                <a:cs typeface="Lucida Sans Unicode"/>
              </a:rPr>
              <a:t>el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0">
                <a:solidFill>
                  <a:srgbClr val="FFFFFF"/>
                </a:solidFill>
                <a:latin typeface="Lucida Sans Unicode"/>
                <a:cs typeface="Lucida Sans Unicode"/>
              </a:rPr>
              <a:t>camino.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734060">
              <a:lnSpc>
                <a:spcPct val="100000"/>
              </a:lnSpc>
              <a:spcBef>
                <a:spcPts val="100"/>
              </a:spcBef>
            </a:pPr>
            <a:r>
              <a:rPr dirty="0" spc="254"/>
              <a:t>INTELIGENCIA</a:t>
            </a:r>
            <a:r>
              <a:rPr dirty="0" spc="90"/>
              <a:t> </a:t>
            </a:r>
            <a:r>
              <a:rPr dirty="0" spc="260"/>
              <a:t>ACTIVA: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luis-gomes-lmg</dc:creator>
  <cp:keywords>DAFroo0_tdw,BACvUawBfCM</cp:keywords>
  <dc:title>Blue and Pink Professional Business Strategy Presentation</dc:title>
  <dcterms:created xsi:type="dcterms:W3CDTF">2023-08-15T19:38:54Z</dcterms:created>
  <dcterms:modified xsi:type="dcterms:W3CDTF">2023-08-15T19:38:54Z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2023-08-15T00:00:00Z</vt:filetime>
  </property>
  <property fmtid="{D5CDD505-2E9C-101B-9397-08002B2CF9AE}" pid="3" name="Creator">
    <vt:lpwstr>Canva</vt:lpwstr>
  </property>
  <property fmtid="{D5CDD505-2E9C-101B-9397-08002B2CF9AE}" pid="4" name="LastSaved">
    <vt:filetime>2023-08-15T00:00:00Z</vt:filetime>
  </property>
</Properties>
</file>